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50"/>
  </p:notesMasterIdLst>
  <p:sldIdLst>
    <p:sldId id="256" r:id="rId2"/>
    <p:sldId id="257" r:id="rId3"/>
    <p:sldId id="383" r:id="rId4"/>
    <p:sldId id="259" r:id="rId5"/>
    <p:sldId id="384" r:id="rId6"/>
    <p:sldId id="385" r:id="rId7"/>
    <p:sldId id="407" r:id="rId8"/>
    <p:sldId id="263" r:id="rId9"/>
    <p:sldId id="264" r:id="rId10"/>
    <p:sldId id="408" r:id="rId11"/>
    <p:sldId id="313" r:id="rId12"/>
    <p:sldId id="443" r:id="rId13"/>
    <p:sldId id="450" r:id="rId14"/>
    <p:sldId id="453" r:id="rId15"/>
    <p:sldId id="446" r:id="rId16"/>
    <p:sldId id="455" r:id="rId17"/>
    <p:sldId id="451" r:id="rId18"/>
    <p:sldId id="448" r:id="rId19"/>
    <p:sldId id="452" r:id="rId20"/>
    <p:sldId id="454" r:id="rId21"/>
    <p:sldId id="300" r:id="rId22"/>
    <p:sldId id="457" r:id="rId23"/>
    <p:sldId id="458" r:id="rId24"/>
    <p:sldId id="459" r:id="rId25"/>
    <p:sldId id="460" r:id="rId26"/>
    <p:sldId id="461" r:id="rId27"/>
    <p:sldId id="456" r:id="rId28"/>
    <p:sldId id="409" r:id="rId29"/>
    <p:sldId id="389" r:id="rId30"/>
    <p:sldId id="371" r:id="rId31"/>
    <p:sldId id="388" r:id="rId32"/>
    <p:sldId id="390" r:id="rId33"/>
    <p:sldId id="265" r:id="rId34"/>
    <p:sldId id="410" r:id="rId35"/>
    <p:sldId id="391" r:id="rId36"/>
    <p:sldId id="268" r:id="rId37"/>
    <p:sldId id="372" r:id="rId38"/>
    <p:sldId id="411" r:id="rId39"/>
    <p:sldId id="403" r:id="rId40"/>
    <p:sldId id="373" r:id="rId41"/>
    <p:sldId id="393" r:id="rId42"/>
    <p:sldId id="374" r:id="rId43"/>
    <p:sldId id="404" r:id="rId44"/>
    <p:sldId id="376" r:id="rId45"/>
    <p:sldId id="270" r:id="rId46"/>
    <p:sldId id="274" r:id="rId47"/>
    <p:sldId id="398" r:id="rId48"/>
    <p:sldId id="302" r:id="rId49"/>
  </p:sldIdLst>
  <p:sldSz cx="9144000" cy="5143500" type="screen16x9"/>
  <p:notesSz cx="6858000" cy="9144000"/>
  <p:embeddedFontLst>
    <p:embeddedFont>
      <p:font typeface="AkayaTelivigala" pitchFamily="2" charset="77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65"/>
    <p:restoredTop sz="97030"/>
  </p:normalViewPr>
  <p:slideViewPr>
    <p:cSldViewPr snapToGrid="0">
      <p:cViewPr varScale="1">
        <p:scale>
          <a:sx n="208" d="100"/>
          <a:sy n="208" d="100"/>
        </p:scale>
        <p:origin x="416" y="184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305d12f47_1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В связи с тем, что 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Программы курсов в OTUS разрабатываются на основе того, что требуется на данный момент на кадровом рынке в топовые компании. </a:t>
            </a:r>
            <a:endParaRPr/>
          </a:p>
        </p:txBody>
      </p:sp>
      <p:sp>
        <p:nvSpPr>
          <p:cNvPr id="339" name="Google Shape;339;gf305d12f47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baa635cc9_0_5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22baa635cc9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172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638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88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613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eaee39f1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eaee39f1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dc08f4a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dc08f4a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Рассказать про бесплатный текстовый курс о том, как учиться. где найти: доступен в ЛК + приложена ссылка в материалы вводного занятия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eaee39f1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eaee39f1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078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906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56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010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699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357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772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eaee39f1e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eaee39f1e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Расскажите об особенностях ДЗ, важности их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выполнения и связи с итоговым проектом, скорости проверки и критериях оценки. Если на курсе есть ментор,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то рассказать о формате взаимодействия. 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29b9fb2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29b9fb2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29b9fb2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29b9fb2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baa635cc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baa635cc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Давайте поближе познакомимся с ОТУС.</a:t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ОТУС задумывался как компания, которая позволяет обучаться у опытных специалистов высокого уровня в различных областях IT, каждого из которых мы обучаем, как эффективно преподавать.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Мы сторонники обучения у практиков, а не теоретиков, поэтому все наши преподаватели являются действующими специалистами, что позволяет им постоянно быть в курсе лучших решений и оперативно дополнять программу необходимыми изменениями.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Изначально мы создавали курсы для повышения квалификации действующих специалистов в области IT, но стали получать множество запросов на обучение с нуля, поэтому сейчас мы даем возможность любому замотивированному человеку освоить специальность в области IT.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6110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easiest-way-to-forecast-time-series-using-n-beats-d778fcc2ba60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10466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@findalexli/ts2vec-review-towards-universial-time-series-representation-learning-with-hierarchical-contra-c50dd789e85c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tinkoff/articles/598823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tna-docs.netlify.app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s://towardsdatascience.com/time-series-forecasting-with-tide-b043acc60f79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pubby.com/understanding-tsmixer-google-ais-new-all-mlp-architecture-for-time-series-forecasting-c7f3f7a7a682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pubby.com/understanding-tsmixer-google-ais-new-all-mlp-architecture-for-time-series-forecasting-c7f3f7a7a682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book.notion.site/Otus-Heroes-8736ea4e22294c6e8794fbbc167df61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 err="1"/>
              <a:t>otus.ru</a:t>
            </a:r>
            <a:endParaRPr dirty="0"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ML </a:t>
            </a:r>
            <a:r>
              <a:rPr lang="en-US" dirty="0"/>
              <a:t>Professional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 err="1">
                <a:latin typeface="Roboto"/>
                <a:ea typeface="Roboto"/>
                <a:cs typeface="Roboto"/>
                <a:sym typeface="Roboto"/>
              </a:rPr>
              <a:t>TSMixter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современная архитектура разложения временных рядов от 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Google</a:t>
            </a:r>
            <a:endParaRPr lang="en-US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Образование в ОТУС</a:t>
            </a:r>
            <a:endParaRPr/>
          </a:p>
        </p:txBody>
      </p:sp>
      <p:sp>
        <p:nvSpPr>
          <p:cNvPr id="342" name="Google Shape;342;p70"/>
          <p:cNvSpPr txBox="1">
            <a:spLocks noGrp="1"/>
          </p:cNvSpPr>
          <p:nvPr>
            <p:ph type="body" idx="4294967295"/>
          </p:nvPr>
        </p:nvSpPr>
        <p:spPr>
          <a:xfrm>
            <a:off x="1483350" y="2056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43" name="Google Shape;343;p70"/>
          <p:cNvSpPr txBox="1">
            <a:spLocks noGrp="1"/>
          </p:cNvSpPr>
          <p:nvPr>
            <p:ph type="body" idx="4294967295"/>
          </p:nvPr>
        </p:nvSpPr>
        <p:spPr>
          <a:xfrm>
            <a:off x="1483350" y="1579994"/>
            <a:ext cx="2674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>
                <a:solidFill>
                  <a:srgbClr val="FF7700"/>
                </a:solidFill>
              </a:rPr>
              <a:t>Программы курсов</a:t>
            </a:r>
            <a:endParaRPr sz="2000" b="1">
              <a:solidFill>
                <a:srgbClr val="FF7700"/>
              </a:solidFill>
            </a:endParaRPr>
          </a:p>
        </p:txBody>
      </p:sp>
      <p:pic>
        <p:nvPicPr>
          <p:cNvPr id="344" name="Google Shape;34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675" y="1564400"/>
            <a:ext cx="396000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Напишите, пожалуйста, в чат подходящую цифру</a:t>
            </a:r>
            <a:endParaRPr/>
          </a:p>
        </p:txBody>
      </p:sp>
      <p:sp>
        <p:nvSpPr>
          <p:cNvPr id="376" name="Google Shape;376;p73"/>
          <p:cNvSpPr txBox="1">
            <a:spLocks noGrp="1"/>
          </p:cNvSpPr>
          <p:nvPr>
            <p:ph type="body" idx="4294967295"/>
          </p:nvPr>
        </p:nvSpPr>
        <p:spPr>
          <a:xfrm>
            <a:off x="567875" y="1930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1</a:t>
            </a:r>
            <a:r>
              <a:rPr lang="ru" sz="1900" b="1"/>
              <a:t> -</a:t>
            </a:r>
            <a:r>
              <a:rPr lang="ru" sz="1900"/>
              <a:t> если уже учились у нас в компании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2</a:t>
            </a:r>
            <a:r>
              <a:rPr lang="ru" sz="1900" b="1"/>
              <a:t> -</a:t>
            </a:r>
            <a:r>
              <a:rPr lang="ru" sz="1900"/>
              <a:t> если НЕ учились, но слышали о нас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3</a:t>
            </a:r>
            <a:r>
              <a:rPr lang="ru" sz="1900" b="1"/>
              <a:t> -</a:t>
            </a:r>
            <a:r>
              <a:rPr lang="ru" sz="1900"/>
              <a:t> если впервые знакомитесь с OTUS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7" name="Google Shape;37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650" y="3239988"/>
            <a:ext cx="651601" cy="6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6E0E91-2E5A-D648-9276-7A0590FF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Современные архитектуры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76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E42C-2088-024D-ADB6-947BE0F8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N-BEATS (2020)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77253-752C-E74F-A257-2541C5C5E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677" y="905868"/>
            <a:ext cx="5447489" cy="35880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B71B66-C7E6-DF4E-A84A-0B18600F70F5}"/>
              </a:ext>
            </a:extLst>
          </p:cNvPr>
          <p:cNvSpPr txBox="1"/>
          <p:nvPr/>
        </p:nvSpPr>
        <p:spPr>
          <a:xfrm>
            <a:off x="376136" y="4649821"/>
            <a:ext cx="8159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https://towardsdatascience.com/the-easiest-way-to-forecast-time-series-using-n-beats-d778fcc2ba60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5518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925F-A683-1549-82BD-4386449E2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TS2Vec encoder (2021)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20C9B2B-9C5E-5147-97BE-9EC12A70B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987" y="878674"/>
            <a:ext cx="6173822" cy="357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8B62EB-82F1-8044-BEB3-5D4D4FBBE41C}"/>
              </a:ext>
            </a:extLst>
          </p:cNvPr>
          <p:cNvSpPr txBox="1"/>
          <p:nvPr/>
        </p:nvSpPr>
        <p:spPr>
          <a:xfrm>
            <a:off x="156968" y="4351111"/>
            <a:ext cx="8864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https://arxiv.org/abs/2106.10466</a:t>
            </a:r>
            <a:endParaRPr lang="en-US" sz="1100" dirty="0"/>
          </a:p>
          <a:p>
            <a:r>
              <a:rPr lang="en-US" sz="1100" dirty="0">
                <a:hlinkClick r:id="rId4"/>
              </a:rPr>
              <a:t>https://medium.com/@findalexli/ts2vec-review-towards-universial-time-series-representation-learning-with-hierarchical-contra-c50dd789e85c</a:t>
            </a:r>
            <a:r>
              <a:rPr lang="en-US" sz="11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83975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4C8976-6E21-664B-81C8-BFB7E54FE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</a:t>
            </a:r>
            <a:r>
              <a:rPr lang="en-US" dirty="0" err="1"/>
              <a:t>HiTS</a:t>
            </a:r>
            <a:r>
              <a:rPr lang="en-US" dirty="0"/>
              <a:t> (2022)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EA355-F2C2-6344-AA73-560976713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31" y="1052118"/>
            <a:ext cx="7211438" cy="38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1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EAA5C-26F9-164D-B2E7-5E278376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ETNA (2022, Tinkoff bank)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C2EB3-943B-C34B-B165-914351683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20" y="991185"/>
            <a:ext cx="5782959" cy="3295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12674C-F960-644A-BFE2-780C5B866F58}"/>
              </a:ext>
            </a:extLst>
          </p:cNvPr>
          <p:cNvSpPr txBox="1"/>
          <p:nvPr/>
        </p:nvSpPr>
        <p:spPr>
          <a:xfrm>
            <a:off x="500550" y="4448783"/>
            <a:ext cx="4467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https://habr.com/ru/companies/tinkoff/articles/598823/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https://etna-docs.netlify.app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2242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4F8D-4033-B246-AE96-8029B74A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PatchTST</a:t>
            </a:r>
            <a:r>
              <a:rPr lang="en-US" dirty="0"/>
              <a:t> (2023)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F1DA3-E378-0147-9714-50B74E384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207" y="868991"/>
            <a:ext cx="5107585" cy="394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89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59838-04B6-644B-ADA8-0A299AEA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TiDe</a:t>
            </a:r>
            <a:r>
              <a:rPr lang="en-US" dirty="0"/>
              <a:t> (2023)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B53CC7-0482-C343-BF78-886A05C53FB8}"/>
              </a:ext>
            </a:extLst>
          </p:cNvPr>
          <p:cNvSpPr txBox="1"/>
          <p:nvPr/>
        </p:nvSpPr>
        <p:spPr>
          <a:xfrm>
            <a:off x="500550" y="4504999"/>
            <a:ext cx="6460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https://towardsdatascience.com/time-series-forecasting-with-tide-b043acc60f79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99938-731B-814A-8123-EE9060899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146" y="465167"/>
            <a:ext cx="4601637" cy="39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77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0DB3-3576-E14E-B04D-56E730CA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TimesNet</a:t>
            </a:r>
            <a:r>
              <a:rPr lang="en-US" dirty="0"/>
              <a:t> (2023)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AF8C8-37A5-DB44-8EF3-3FB2F6D99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8019"/>
            <a:ext cx="9144000" cy="294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61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/>
              <a:t>Проверить, идет ли запись</a:t>
            </a:r>
            <a:endParaRPr sz="210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/>
              <a:t>Меня хорошо видно</a:t>
            </a:r>
            <a:endParaRPr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&amp;&amp; слышно?</a:t>
            </a:r>
            <a:endParaRPr sz="400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C3B2-BCB9-E044-851E-452B1CA3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TsMixter</a:t>
            </a:r>
            <a:r>
              <a:rPr lang="en-US" dirty="0"/>
              <a:t> (2023)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D57D8-1E4D-2C4A-AB3A-A2684F634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194" y="664007"/>
            <a:ext cx="4575793" cy="3815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B5B86D-1A34-4140-AD83-7D303B98FBFE}"/>
              </a:ext>
            </a:extLst>
          </p:cNvPr>
          <p:cNvSpPr txBox="1"/>
          <p:nvPr/>
        </p:nvSpPr>
        <p:spPr>
          <a:xfrm>
            <a:off x="277394" y="4683056"/>
            <a:ext cx="8589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https://ai.gopubby.com/understanding-tsmixer-google-ais-new-all-mlp-architecture-for-time-series-forecasting-c7f3f7a7a682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6824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 err="1"/>
              <a:t>TSMixter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C3B2-BCB9-E044-851E-452B1CA3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TsMixter</a:t>
            </a:r>
            <a:r>
              <a:rPr lang="en-US" dirty="0"/>
              <a:t> – main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D57D8-1E4D-2C4A-AB3A-A2684F634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357" y="878674"/>
            <a:ext cx="4575793" cy="3815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B5B86D-1A34-4140-AD83-7D303B98FBFE}"/>
              </a:ext>
            </a:extLst>
          </p:cNvPr>
          <p:cNvSpPr txBox="1"/>
          <p:nvPr/>
        </p:nvSpPr>
        <p:spPr>
          <a:xfrm>
            <a:off x="277394" y="4683056"/>
            <a:ext cx="8589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https://ai.gopubby.com/understanding-tsmixer-google-ais-new-all-mlp-architecture-for-time-series-forecasting-c7f3f7a7a682</a:t>
            </a:r>
            <a:r>
              <a:rPr lang="en-US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F6398-3E1D-B14D-9910-85C237B3BBB3}"/>
              </a:ext>
            </a:extLst>
          </p:cNvPr>
          <p:cNvSpPr txBox="1"/>
          <p:nvPr/>
        </p:nvSpPr>
        <p:spPr>
          <a:xfrm>
            <a:off x="500550" y="1356258"/>
            <a:ext cx="38321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TSMixer</a:t>
            </a:r>
            <a:r>
              <a:rPr lang="en-US" dirty="0"/>
              <a:t>, </a:t>
            </a:r>
            <a:r>
              <a:rPr lang="ru-RU" dirty="0"/>
              <a:t>модель на основе многослойного </a:t>
            </a:r>
            <a:r>
              <a:rPr lang="ru-RU" dirty="0" err="1"/>
              <a:t>перцептрона</a:t>
            </a:r>
            <a:r>
              <a:rPr lang="ru-RU" dirty="0"/>
              <a:t> (</a:t>
            </a:r>
            <a:r>
              <a:rPr lang="en-US" dirty="0"/>
              <a:t>MLP), </a:t>
            </a:r>
            <a:r>
              <a:rPr lang="ru-RU" dirty="0"/>
              <a:t>которая фокусируется на смешивании временных и функциональных параметров для более точного прогнозирования.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Например, погода и осадки, скорее всего, повлияют на количество посетителей парка аттракционов. Аналогичным образом влияют дни недели и праздники.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34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C3B2-BCB9-E044-851E-452B1CA3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TsMixter</a:t>
            </a:r>
            <a:r>
              <a:rPr lang="en-US" dirty="0"/>
              <a:t> – main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D57D8-1E4D-2C4A-AB3A-A2684F634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84" t="38521" r="25613" b="38961"/>
          <a:stretch/>
        </p:blipFill>
        <p:spPr>
          <a:xfrm>
            <a:off x="2024186" y="3036797"/>
            <a:ext cx="4616945" cy="16702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CF6398-3E1D-B14D-9910-85C237B3BBB3}"/>
              </a:ext>
            </a:extLst>
          </p:cNvPr>
          <p:cNvSpPr txBox="1"/>
          <p:nvPr/>
        </p:nvSpPr>
        <p:spPr>
          <a:xfrm>
            <a:off x="500550" y="1356258"/>
            <a:ext cx="77535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TSMixer</a:t>
            </a:r>
            <a:r>
              <a:rPr lang="en-US" dirty="0"/>
              <a:t> </a:t>
            </a:r>
            <a:r>
              <a:rPr lang="ru-RU" dirty="0"/>
              <a:t>просто расширяет линейные модели</a:t>
            </a:r>
            <a:r>
              <a:rPr lang="en-US" dirty="0"/>
              <a:t> b</a:t>
            </a:r>
            <a:r>
              <a:rPr lang="ru-RU" dirty="0"/>
              <a:t> его архитектура довольно проста</a:t>
            </a:r>
            <a:r>
              <a:rPr lang="en-US" dirty="0"/>
              <a:t>.</a:t>
            </a:r>
          </a:p>
          <a:p>
            <a:r>
              <a:rPr lang="ru-RU" dirty="0"/>
              <a:t>Его модель состоит из двух этапов: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слоя микшера и временной проекции.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93F251-7469-3041-A70A-EBFFBB430E6B}"/>
              </a:ext>
            </a:extLst>
          </p:cNvPr>
          <p:cNvCxnSpPr/>
          <p:nvPr/>
        </p:nvCxnSpPr>
        <p:spPr>
          <a:xfrm>
            <a:off x="853031" y="2094922"/>
            <a:ext cx="1171155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B15537-D8B1-364E-9195-3FB1F0EEE7F9}"/>
              </a:ext>
            </a:extLst>
          </p:cNvPr>
          <p:cNvCxnSpPr/>
          <p:nvPr/>
        </p:nvCxnSpPr>
        <p:spPr>
          <a:xfrm>
            <a:off x="2264521" y="2094922"/>
            <a:ext cx="1804252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409654-9697-C149-B59E-27502BA32E2A}"/>
              </a:ext>
            </a:extLst>
          </p:cNvPr>
          <p:cNvCxnSpPr/>
          <p:nvPr/>
        </p:nvCxnSpPr>
        <p:spPr>
          <a:xfrm>
            <a:off x="1438608" y="2094922"/>
            <a:ext cx="2108528" cy="1151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6AC2B9-EA0A-3A4D-BB51-46B280E2B0CA}"/>
              </a:ext>
            </a:extLst>
          </p:cNvPr>
          <p:cNvCxnSpPr/>
          <p:nvPr/>
        </p:nvCxnSpPr>
        <p:spPr>
          <a:xfrm>
            <a:off x="3307796" y="2094922"/>
            <a:ext cx="1571050" cy="1151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018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C3B2-BCB9-E044-851E-452B1CA3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Mixter</a:t>
            </a:r>
            <a:r>
              <a:rPr lang="ru-RU" dirty="0"/>
              <a:t> </a:t>
            </a:r>
            <a:r>
              <a:rPr lang="en-US" dirty="0"/>
              <a:t>layer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48E2F8-14C2-6048-A915-D07DC1A09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8119"/>
          <a:stretch/>
        </p:blipFill>
        <p:spPr bwMode="auto">
          <a:xfrm>
            <a:off x="131150" y="2638872"/>
            <a:ext cx="8890000" cy="24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656269-8420-D246-91F4-6D7C8CD56238}"/>
              </a:ext>
            </a:extLst>
          </p:cNvPr>
          <p:cNvSpPr txBox="1"/>
          <p:nvPr/>
        </p:nvSpPr>
        <p:spPr>
          <a:xfrm>
            <a:off x="500550" y="878674"/>
            <a:ext cx="85205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Здесь происходит смешивание времени и характеристик, отсюда и название </a:t>
            </a:r>
            <a:r>
              <a:rPr lang="en-US" dirty="0" err="1"/>
              <a:t>TSMixer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ru-RU" dirty="0"/>
              <a:t>Входные данные, где строки представляют время, а столбцы - признаки, транспонируются, поэтому </a:t>
            </a:r>
            <a:r>
              <a:rPr lang="en-US" dirty="0"/>
              <a:t>MLP </a:t>
            </a:r>
            <a:r>
              <a:rPr lang="ru-RU" dirty="0"/>
              <a:t>применяется во временной области и обрабатывает все признаки. Этот блок отвечает за обучение временным шаблонам.</a:t>
            </a:r>
          </a:p>
          <a:p>
            <a:r>
              <a:rPr lang="ru-RU" dirty="0"/>
              <a:t>Перед тем как покинуть блок смешивания времени, матрица снова транспонируется и отправляется в блок смешивания признаков.</a:t>
            </a:r>
            <a:endParaRPr lang="en-US" dirty="0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9645A836-AE7F-D34F-B8AF-23DF41F13488}"/>
              </a:ext>
            </a:extLst>
          </p:cNvPr>
          <p:cNvSpPr/>
          <p:nvPr/>
        </p:nvSpPr>
        <p:spPr>
          <a:xfrm>
            <a:off x="491405" y="1391367"/>
            <a:ext cx="45719" cy="103885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D15B1A5-1FE4-F940-B33C-9A10859B10FB}"/>
              </a:ext>
            </a:extLst>
          </p:cNvPr>
          <p:cNvCxnSpPr>
            <a:stCxn id="6" idx="1"/>
          </p:cNvCxnSpPr>
          <p:nvPr/>
        </p:nvCxnSpPr>
        <p:spPr>
          <a:xfrm rot="10800000" flipV="1">
            <a:off x="355941" y="1910792"/>
            <a:ext cx="135464" cy="10472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A6696C-B1E7-154D-AF87-7264469D52D4}"/>
              </a:ext>
            </a:extLst>
          </p:cNvPr>
          <p:cNvSpPr/>
          <p:nvPr/>
        </p:nvSpPr>
        <p:spPr>
          <a:xfrm>
            <a:off x="214337" y="3020924"/>
            <a:ext cx="6223283" cy="1999071"/>
          </a:xfrm>
          <a:prstGeom prst="roundRect">
            <a:avLst>
              <a:gd name="adj" fmla="val 7021"/>
            </a:avLst>
          </a:prstGeom>
          <a:noFill/>
          <a:ln>
            <a:solidFill>
              <a:srgbClr val="4285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57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C3B2-BCB9-E044-851E-452B1CA3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Mixter</a:t>
            </a:r>
            <a:r>
              <a:rPr lang="ru-RU" dirty="0"/>
              <a:t> </a:t>
            </a:r>
            <a:r>
              <a:rPr lang="en-US" dirty="0"/>
              <a:t>layer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48E2F8-14C2-6048-A915-D07DC1A09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8119"/>
          <a:stretch/>
        </p:blipFill>
        <p:spPr bwMode="auto">
          <a:xfrm>
            <a:off x="131150" y="2638872"/>
            <a:ext cx="8890000" cy="24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656269-8420-D246-91F4-6D7C8CD56238}"/>
              </a:ext>
            </a:extLst>
          </p:cNvPr>
          <p:cNvSpPr txBox="1"/>
          <p:nvPr/>
        </p:nvSpPr>
        <p:spPr>
          <a:xfrm>
            <a:off x="500550" y="878674"/>
            <a:ext cx="84286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Здесь происходит смешивание времени и характеристик, отсюда и название </a:t>
            </a:r>
            <a:r>
              <a:rPr lang="en-US" dirty="0" err="1"/>
              <a:t>TSMixer</a:t>
            </a:r>
            <a:r>
              <a:rPr lang="en-US" dirty="0"/>
              <a:t>.</a:t>
            </a:r>
          </a:p>
          <a:p>
            <a:endParaRPr lang="en-US" dirty="0"/>
          </a:p>
          <a:p>
            <a:pPr marL="4763"/>
            <a:r>
              <a:rPr lang="ru-RU" dirty="0"/>
              <a:t>Блок смешивания признаков является общим для всех временных шагов. </a:t>
            </a:r>
            <a:br>
              <a:rPr lang="ru-RU" dirty="0"/>
            </a:br>
            <a:r>
              <a:rPr lang="ru-RU" dirty="0"/>
              <a:t>Здесь нет необходимости в транспонировании, поскольку признаки уже расположены на горизонтальной оси.</a:t>
            </a:r>
            <a:endParaRPr lang="en-US" dirty="0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9645A836-AE7F-D34F-B8AF-23DF41F13488}"/>
              </a:ext>
            </a:extLst>
          </p:cNvPr>
          <p:cNvSpPr/>
          <p:nvPr/>
        </p:nvSpPr>
        <p:spPr>
          <a:xfrm flipH="1">
            <a:off x="8643449" y="1375369"/>
            <a:ext cx="45719" cy="67285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D15B1A5-1FE4-F940-B33C-9A10859B10FB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8689168" y="1711797"/>
            <a:ext cx="183406" cy="13091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A6696C-B1E7-154D-AF87-7264469D52D4}"/>
              </a:ext>
            </a:extLst>
          </p:cNvPr>
          <p:cNvSpPr/>
          <p:nvPr/>
        </p:nvSpPr>
        <p:spPr>
          <a:xfrm>
            <a:off x="6456032" y="3022487"/>
            <a:ext cx="2473176" cy="1999071"/>
          </a:xfrm>
          <a:prstGeom prst="roundRect">
            <a:avLst>
              <a:gd name="adj" fmla="val 7021"/>
            </a:avLst>
          </a:prstGeom>
          <a:noFill/>
          <a:ln>
            <a:solidFill>
              <a:srgbClr val="4285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93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C3B2-BCB9-E044-851E-452B1CA3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projection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56269-8420-D246-91F4-6D7C8CD56238}"/>
              </a:ext>
            </a:extLst>
          </p:cNvPr>
          <p:cNvSpPr txBox="1"/>
          <p:nvPr/>
        </p:nvSpPr>
        <p:spPr>
          <a:xfrm>
            <a:off x="500550" y="878674"/>
            <a:ext cx="8428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Шаг временной проекции - это то, что генерирует предсказания в </a:t>
            </a:r>
            <a:r>
              <a:rPr lang="en-US" dirty="0" err="1"/>
              <a:t>TSMixer</a:t>
            </a:r>
            <a:r>
              <a:rPr lang="en-US" dirty="0"/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449FE06-6210-AC4E-855E-FD9DD455B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"/>
          <a:stretch/>
        </p:blipFill>
        <p:spPr bwMode="auto">
          <a:xfrm>
            <a:off x="131150" y="2147919"/>
            <a:ext cx="8890000" cy="254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650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244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Знакомство с командой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4108393" y="1576774"/>
            <a:ext cx="19917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rgbClr val="FF9900"/>
                </a:solidFill>
              </a:rPr>
              <a:t>Мария Тихонова</a:t>
            </a:r>
            <a:endParaRPr sz="1600" b="1" dirty="0">
              <a:solidFill>
                <a:srgbClr val="FF9900"/>
              </a:solidFill>
            </a:endParaRPr>
          </a:p>
        </p:txBody>
      </p:sp>
      <p:sp>
        <p:nvSpPr>
          <p:cNvPr id="223" name="Google Shape;223;p40"/>
          <p:cNvSpPr txBox="1">
            <a:spLocks noGrp="1"/>
          </p:cNvSpPr>
          <p:nvPr>
            <p:ph type="subTitle" idx="4294967295"/>
          </p:nvPr>
        </p:nvSpPr>
        <p:spPr>
          <a:xfrm>
            <a:off x="4102371" y="2027224"/>
            <a:ext cx="4808426" cy="2071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SzPts val="597"/>
              <a:buNone/>
            </a:pPr>
            <a:r>
              <a:rPr lang="en-US" sz="1200" b="1" dirty="0"/>
              <a:t>Senior Data</a:t>
            </a:r>
            <a:r>
              <a:rPr lang="ru-RU" sz="1200" b="1" dirty="0"/>
              <a:t> </a:t>
            </a:r>
            <a:r>
              <a:rPr lang="en-US" sz="1200" b="1" dirty="0"/>
              <a:t>Scientist </a:t>
            </a:r>
            <a:r>
              <a:rPr lang="en-US" sz="1200" b="1" dirty="0" err="1"/>
              <a:t>SberDevices</a:t>
            </a:r>
            <a:endParaRPr lang="en-US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r>
              <a:rPr lang="ru-RU" sz="1200" b="1" dirty="0" err="1"/>
              <a:t>МехМат</a:t>
            </a:r>
            <a:r>
              <a:rPr lang="ru-RU" sz="1200" b="1" dirty="0"/>
              <a:t> МГУ</a:t>
            </a:r>
            <a:r>
              <a:rPr lang="en-US" sz="1200" b="1" dirty="0"/>
              <a:t>, PhD Computer Science</a:t>
            </a:r>
            <a:endParaRPr lang="ru-RU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endParaRPr lang="en-US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1200" dirty="0"/>
              <a:t>Занимается обучением больших языковых моделей, а также их оценкой. Участвовала в создании </a:t>
            </a:r>
            <a:r>
              <a:rPr lang="ru-RU" sz="1200" dirty="0" err="1"/>
              <a:t>мультиязычной</a:t>
            </a:r>
            <a:r>
              <a:rPr lang="ru-RU" sz="1200" dirty="0"/>
              <a:t> нейросети </a:t>
            </a:r>
            <a:r>
              <a:rPr lang="en-US" sz="1200" dirty="0" err="1"/>
              <a:t>mGPT</a:t>
            </a:r>
            <a:r>
              <a:rPr lang="en-US" sz="1200" dirty="0"/>
              <a:t> </a:t>
            </a:r>
            <a:r>
              <a:rPr lang="ru-RU" sz="1200" dirty="0"/>
              <a:t>на 61 язык, первого русскоязычного </a:t>
            </a:r>
            <a:r>
              <a:rPr lang="ru-RU" sz="1200" dirty="0" err="1"/>
              <a:t>бенчмарк</a:t>
            </a:r>
            <a:r>
              <a:rPr lang="ru-RU" sz="1200" dirty="0"/>
              <a:t> для русского языка, а также в проекте </a:t>
            </a:r>
            <a:r>
              <a:rPr lang="en-US" sz="1200" dirty="0" err="1"/>
              <a:t>GigaChat</a:t>
            </a:r>
            <a:r>
              <a:rPr lang="en-US" sz="1200" dirty="0"/>
              <a:t>. </a:t>
            </a:r>
            <a:endParaRPr lang="ru-RU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lang="ru-RU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1200" dirty="0"/>
              <a:t>Преподает в Высшей Школе Экономики дисциплины по анализу данных, машинному обучению и </a:t>
            </a:r>
            <a:r>
              <a:rPr lang="en-US" sz="1200" dirty="0"/>
              <a:t>data science. </a:t>
            </a:r>
            <a:endParaRPr sz="1200" dirty="0"/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23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11830" b="11830"/>
          <a:stretch/>
        </p:blipFill>
        <p:spPr>
          <a:xfrm>
            <a:off x="789925" y="1576774"/>
            <a:ext cx="2253984" cy="2210521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Google Shape;222;p40">
            <a:extLst>
              <a:ext uri="{FF2B5EF4-FFF2-40B4-BE49-F238E27FC236}">
                <a16:creationId xmlns:a16="http://schemas.microsoft.com/office/drawing/2014/main" id="{E575E226-45E6-AE48-8B19-560BA1F78F51}"/>
              </a:ext>
            </a:extLst>
          </p:cNvPr>
          <p:cNvSpPr txBox="1">
            <a:spLocks/>
          </p:cNvSpPr>
          <p:nvPr/>
        </p:nvSpPr>
        <p:spPr>
          <a:xfrm>
            <a:off x="4102370" y="1195200"/>
            <a:ext cx="2850751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chemeClr val="tx1"/>
                </a:solidFill>
              </a:rPr>
              <a:t>Руководитель курса</a:t>
            </a:r>
          </a:p>
        </p:txBody>
      </p:sp>
    </p:spTree>
    <p:extLst>
      <p:ext uri="{BB962C8B-B14F-4D97-AF65-F5344CB8AC3E}">
        <p14:creationId xmlns:p14="http://schemas.microsoft.com/office/powerpoint/2010/main" val="1733881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Professional</a:t>
            </a:r>
            <a:br>
              <a:rPr lang="en-US" dirty="0"/>
            </a:br>
            <a:r>
              <a:rPr lang="en-US" sz="2400" dirty="0" err="1"/>
              <a:t>TSMixter</a:t>
            </a:r>
            <a:r>
              <a:rPr lang="en-US" sz="2400" dirty="0"/>
              <a:t> </a:t>
            </a:r>
            <a:r>
              <a:rPr lang="ru-RU" sz="2400" dirty="0"/>
              <a:t>современная архитектура разложения временных рядов от </a:t>
            </a:r>
            <a:r>
              <a:rPr lang="en-US" sz="2400" dirty="0"/>
              <a:t>Google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F9D74D6E-4B24-7043-95C1-5ECC1C800B2C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4108393" y="1576774"/>
            <a:ext cx="19917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" sz="1600" b="1" dirty="0">
                <a:solidFill>
                  <a:srgbClr val="FF9900"/>
                </a:solidFill>
              </a:rPr>
              <a:t>Игорь Стурейко</a:t>
            </a:r>
            <a:endParaRPr sz="1600" b="1" dirty="0">
              <a:solidFill>
                <a:srgbClr val="FF9900"/>
              </a:solidFill>
            </a:endParaRPr>
          </a:p>
        </p:txBody>
      </p:sp>
      <p:sp>
        <p:nvSpPr>
          <p:cNvPr id="223" name="Google Shape;223;p40"/>
          <p:cNvSpPr txBox="1">
            <a:spLocks noGrp="1"/>
          </p:cNvSpPr>
          <p:nvPr>
            <p:ph type="subTitle" idx="4294967295"/>
          </p:nvPr>
        </p:nvSpPr>
        <p:spPr>
          <a:xfrm>
            <a:off x="4102371" y="2027224"/>
            <a:ext cx="4808426" cy="2071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SzPts val="597"/>
              <a:buNone/>
            </a:pPr>
            <a:r>
              <a:rPr lang="en-US" sz="1200" b="1" dirty="0" err="1"/>
              <a:t>Teamlead</a:t>
            </a:r>
            <a:r>
              <a:rPr lang="ru-RU" sz="1200" b="1" dirty="0"/>
              <a:t>, главный инженер проекта</a:t>
            </a:r>
            <a:endParaRPr lang="en-US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r>
              <a:rPr lang="ru-RU" sz="1200" b="1" dirty="0"/>
              <a:t>Физический факультет МГУ</a:t>
            </a:r>
            <a:r>
              <a:rPr lang="en-US" sz="1200" b="1" dirty="0"/>
              <a:t>, PhD </a:t>
            </a:r>
            <a:r>
              <a:rPr lang="ru-RU" sz="1200" b="1" dirty="0"/>
              <a:t>теоретическая физика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lang="en-US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" sz="1200" dirty="0"/>
              <a:t>15+ лет опыта в прикладной математике и математическом моделировании НИИгазэкономика ПАО Газпром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" sz="1200" dirty="0"/>
              <a:t>Руководил командой, решающей прикладные задачи, вывод готовых моделей в продакшн и поддержку решений у клиента</a:t>
            </a:r>
            <a:endParaRPr sz="1200" dirty="0"/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23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789925" y="1576774"/>
            <a:ext cx="2253984" cy="2210521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222;p40">
            <a:extLst>
              <a:ext uri="{FF2B5EF4-FFF2-40B4-BE49-F238E27FC236}">
                <a16:creationId xmlns:a16="http://schemas.microsoft.com/office/drawing/2014/main" id="{C1D32E20-496A-5641-9195-7B125A28579B}"/>
              </a:ext>
            </a:extLst>
          </p:cNvPr>
          <p:cNvSpPr txBox="1">
            <a:spLocks/>
          </p:cNvSpPr>
          <p:nvPr/>
        </p:nvSpPr>
        <p:spPr>
          <a:xfrm>
            <a:off x="4102370" y="1195200"/>
            <a:ext cx="2850751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chemeClr val="tx1"/>
                </a:solidFill>
              </a:rPr>
              <a:t>Руководитель курса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1708975" y="1377655"/>
            <a:ext cx="1991700" cy="622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Вадим </a:t>
            </a:r>
            <a:r>
              <a:rPr lang="ru-RU" sz="1517" b="1" dirty="0" err="1">
                <a:solidFill>
                  <a:srgbClr val="FF9900"/>
                </a:solidFill>
              </a:rPr>
              <a:t>Заигрин</a:t>
            </a:r>
            <a:endParaRPr lang="ru" sz="1517" b="1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Ведущий консультант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61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669" b="669"/>
          <a:stretch/>
        </p:blipFill>
        <p:spPr>
          <a:xfrm>
            <a:off x="789920" y="1279645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225;p40">
            <a:extLst>
              <a:ext uri="{FF2B5EF4-FFF2-40B4-BE49-F238E27FC236}">
                <a16:creationId xmlns:a16="http://schemas.microsoft.com/office/drawing/2014/main" id="{C18948FA-AA9F-A34D-979C-C7E1397B69E5}"/>
              </a:ext>
            </a:extLst>
          </p:cNvPr>
          <p:cNvPicPr preferRelativeResize="0"/>
          <p:nvPr/>
        </p:nvPicPr>
        <p:blipFill>
          <a:blip r:embed="rId4"/>
          <a:srcRect t="3752" b="3752"/>
          <a:stretch/>
        </p:blipFill>
        <p:spPr>
          <a:xfrm>
            <a:off x="789920" y="2150641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225;p40">
            <a:extLst>
              <a:ext uri="{FF2B5EF4-FFF2-40B4-BE49-F238E27FC236}">
                <a16:creationId xmlns:a16="http://schemas.microsoft.com/office/drawing/2014/main" id="{401B034C-4DD5-3A42-B042-0F0E1FD288C3}"/>
              </a:ext>
            </a:extLst>
          </p:cNvPr>
          <p:cNvPicPr preferRelativeResize="0"/>
          <p:nvPr/>
        </p:nvPicPr>
        <p:blipFill>
          <a:blip r:embed="rId5"/>
          <a:srcRect t="11306" b="11306"/>
          <a:stretch/>
        </p:blipFill>
        <p:spPr>
          <a:xfrm>
            <a:off x="789920" y="3021637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225;p40">
            <a:extLst>
              <a:ext uri="{FF2B5EF4-FFF2-40B4-BE49-F238E27FC236}">
                <a16:creationId xmlns:a16="http://schemas.microsoft.com/office/drawing/2014/main" id="{6EF89EA8-22F9-5748-A259-8EC70A56A3CB}"/>
              </a:ext>
            </a:extLst>
          </p:cNvPr>
          <p:cNvPicPr preferRelativeResize="0"/>
          <p:nvPr/>
        </p:nvPicPr>
        <p:blipFill>
          <a:blip r:embed="rId6"/>
          <a:srcRect t="12897" b="12897"/>
          <a:stretch/>
        </p:blipFill>
        <p:spPr>
          <a:xfrm>
            <a:off x="789920" y="3894442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222;p40">
            <a:extLst>
              <a:ext uri="{FF2B5EF4-FFF2-40B4-BE49-F238E27FC236}">
                <a16:creationId xmlns:a16="http://schemas.microsoft.com/office/drawing/2014/main" id="{0445F228-9D2B-3744-9505-97096EC8A520}"/>
              </a:ext>
            </a:extLst>
          </p:cNvPr>
          <p:cNvSpPr txBox="1">
            <a:spLocks/>
          </p:cNvSpPr>
          <p:nvPr/>
        </p:nvSpPr>
        <p:spPr>
          <a:xfrm>
            <a:off x="1708975" y="2248651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Антон </a:t>
            </a:r>
            <a:r>
              <a:rPr lang="ru-RU" sz="1517" b="1" dirty="0" err="1">
                <a:solidFill>
                  <a:srgbClr val="FF9900"/>
                </a:solidFill>
              </a:rPr>
              <a:t>Витвицкий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к.ф.-м.н. </a:t>
            </a:r>
            <a:r>
              <a:rPr lang="en-US" sz="1000" dirty="0">
                <a:solidFill>
                  <a:schemeClr val="tx1"/>
                </a:solidFill>
              </a:rPr>
              <a:t>Director of Computer Vision</a:t>
            </a:r>
          </a:p>
        </p:txBody>
      </p:sp>
      <p:sp>
        <p:nvSpPr>
          <p:cNvPr id="17" name="Google Shape;222;p40">
            <a:extLst>
              <a:ext uri="{FF2B5EF4-FFF2-40B4-BE49-F238E27FC236}">
                <a16:creationId xmlns:a16="http://schemas.microsoft.com/office/drawing/2014/main" id="{7D39B9E1-749C-A44D-8756-AE2FE1059967}"/>
              </a:ext>
            </a:extLst>
          </p:cNvPr>
          <p:cNvSpPr txBox="1">
            <a:spLocks/>
          </p:cNvSpPr>
          <p:nvPr/>
        </p:nvSpPr>
        <p:spPr>
          <a:xfrm>
            <a:off x="1708974" y="3123707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Виталий Сидоренко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Senior Data Scientist</a:t>
            </a:r>
          </a:p>
        </p:txBody>
      </p:sp>
      <p:sp>
        <p:nvSpPr>
          <p:cNvPr id="18" name="Google Shape;222;p40">
            <a:extLst>
              <a:ext uri="{FF2B5EF4-FFF2-40B4-BE49-F238E27FC236}">
                <a16:creationId xmlns:a16="http://schemas.microsoft.com/office/drawing/2014/main" id="{5E38E83A-2787-5041-81F3-6A9D17FCAD22}"/>
              </a:ext>
            </a:extLst>
          </p:cNvPr>
          <p:cNvSpPr txBox="1">
            <a:spLocks/>
          </p:cNvSpPr>
          <p:nvPr/>
        </p:nvSpPr>
        <p:spPr>
          <a:xfrm>
            <a:off x="1708975" y="3992452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Андрей </a:t>
            </a:r>
            <a:r>
              <a:rPr lang="ru-RU" sz="1517" b="1" dirty="0" err="1">
                <a:solidFill>
                  <a:srgbClr val="FF9900"/>
                </a:solidFill>
              </a:rPr>
              <a:t>Канашов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Senior Data Scientist</a:t>
            </a:r>
          </a:p>
        </p:txBody>
      </p:sp>
      <p:sp>
        <p:nvSpPr>
          <p:cNvPr id="19" name="Google Shape;222;p40">
            <a:extLst>
              <a:ext uri="{FF2B5EF4-FFF2-40B4-BE49-F238E27FC236}">
                <a16:creationId xmlns:a16="http://schemas.microsoft.com/office/drawing/2014/main" id="{974809FF-7808-8A4F-AD58-B2F44123551C}"/>
              </a:ext>
            </a:extLst>
          </p:cNvPr>
          <p:cNvSpPr txBox="1">
            <a:spLocks/>
          </p:cNvSpPr>
          <p:nvPr/>
        </p:nvSpPr>
        <p:spPr>
          <a:xfrm>
            <a:off x="5293637" y="1426624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 err="1">
                <a:solidFill>
                  <a:srgbClr val="FF9900"/>
                </a:solidFill>
              </a:rPr>
              <a:t>Раиль</a:t>
            </a:r>
            <a:r>
              <a:rPr lang="ru-RU" sz="1517" b="1" dirty="0">
                <a:solidFill>
                  <a:srgbClr val="FF9900"/>
                </a:solidFill>
              </a:rPr>
              <a:t> Сулейманов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ML Engineer</a:t>
            </a:r>
          </a:p>
        </p:txBody>
      </p:sp>
      <p:sp>
        <p:nvSpPr>
          <p:cNvPr id="20" name="Google Shape;224;p40">
            <a:extLst>
              <a:ext uri="{FF2B5EF4-FFF2-40B4-BE49-F238E27FC236}">
                <a16:creationId xmlns:a16="http://schemas.microsoft.com/office/drawing/2014/main" id="{9C3D8589-53EF-4845-8266-7436B042D915}"/>
              </a:ext>
            </a:extLst>
          </p:cNvPr>
          <p:cNvSpPr/>
          <p:nvPr/>
        </p:nvSpPr>
        <p:spPr>
          <a:xfrm>
            <a:off x="7885691" y="1160853"/>
            <a:ext cx="520200" cy="361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FA2761CE-DF28-0C43-A3F4-71C2EE7C4962}"/>
              </a:ext>
            </a:extLst>
          </p:cNvPr>
          <p:cNvPicPr preferRelativeResize="0"/>
          <p:nvPr/>
        </p:nvPicPr>
        <p:blipFill>
          <a:blip r:embed="rId7"/>
          <a:srcRect t="15240" b="15240"/>
          <a:stretch/>
        </p:blipFill>
        <p:spPr>
          <a:xfrm>
            <a:off x="7466227" y="1245298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" name="Google Shape;225;p40">
            <a:extLst>
              <a:ext uri="{FF2B5EF4-FFF2-40B4-BE49-F238E27FC236}">
                <a16:creationId xmlns:a16="http://schemas.microsoft.com/office/drawing/2014/main" id="{1C0F122C-D206-FD4C-A64D-2A9D3CCEEB9C}"/>
              </a:ext>
            </a:extLst>
          </p:cNvPr>
          <p:cNvPicPr preferRelativeResize="0"/>
          <p:nvPr/>
        </p:nvPicPr>
        <p:blipFill>
          <a:blip r:embed="rId8"/>
          <a:srcRect t="9778" b="9778"/>
          <a:stretch/>
        </p:blipFill>
        <p:spPr>
          <a:xfrm>
            <a:off x="7466227" y="2987290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25;p40">
            <a:extLst>
              <a:ext uri="{FF2B5EF4-FFF2-40B4-BE49-F238E27FC236}">
                <a16:creationId xmlns:a16="http://schemas.microsoft.com/office/drawing/2014/main" id="{9ACFEDD3-C2C5-2E43-B960-BE4DDAC3509D}"/>
              </a:ext>
            </a:extLst>
          </p:cNvPr>
          <p:cNvPicPr preferRelativeResize="0"/>
          <p:nvPr/>
        </p:nvPicPr>
        <p:blipFill>
          <a:blip r:embed="rId9"/>
          <a:srcRect l="963" r="963"/>
          <a:stretch/>
        </p:blipFill>
        <p:spPr>
          <a:xfrm>
            <a:off x="7466227" y="3860095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Google Shape;222;p40">
            <a:extLst>
              <a:ext uri="{FF2B5EF4-FFF2-40B4-BE49-F238E27FC236}">
                <a16:creationId xmlns:a16="http://schemas.microsoft.com/office/drawing/2014/main" id="{6FEB9B0C-599D-6348-817F-440794CF89E4}"/>
              </a:ext>
            </a:extLst>
          </p:cNvPr>
          <p:cNvSpPr txBox="1">
            <a:spLocks/>
          </p:cNvSpPr>
          <p:nvPr/>
        </p:nvSpPr>
        <p:spPr>
          <a:xfrm>
            <a:off x="5293636" y="3172676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Евгений Романов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Data Scientist</a:t>
            </a:r>
          </a:p>
        </p:txBody>
      </p:sp>
      <p:sp>
        <p:nvSpPr>
          <p:cNvPr id="27" name="Google Shape;222;p40">
            <a:extLst>
              <a:ext uri="{FF2B5EF4-FFF2-40B4-BE49-F238E27FC236}">
                <a16:creationId xmlns:a16="http://schemas.microsoft.com/office/drawing/2014/main" id="{6C274C22-D92B-534C-B217-44DCDAD42111}"/>
              </a:ext>
            </a:extLst>
          </p:cNvPr>
          <p:cNvSpPr txBox="1">
            <a:spLocks/>
          </p:cNvSpPr>
          <p:nvPr/>
        </p:nvSpPr>
        <p:spPr>
          <a:xfrm>
            <a:off x="5293636" y="3992452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Александр </a:t>
            </a:r>
            <a:br>
              <a:rPr lang="ru-RU" sz="1517" b="1" dirty="0">
                <a:solidFill>
                  <a:srgbClr val="FF9900"/>
                </a:solidFill>
              </a:rPr>
            </a:br>
            <a:r>
              <a:rPr lang="ru-RU" sz="1517" b="1" dirty="0">
                <a:solidFill>
                  <a:srgbClr val="FF9900"/>
                </a:solidFill>
              </a:rPr>
              <a:t>Брут-</a:t>
            </a:r>
            <a:r>
              <a:rPr lang="ru-RU" sz="1517" b="1" dirty="0" err="1">
                <a:solidFill>
                  <a:srgbClr val="FF9900"/>
                </a:solidFill>
              </a:rPr>
              <a:t>Бруляко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к.э.н. инженер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0AFAC779-1EA5-B545-A412-FB1501A1858C}"/>
              </a:ext>
            </a:extLst>
          </p:cNvPr>
          <p:cNvPicPr preferRelativeResize="0"/>
          <p:nvPr/>
        </p:nvPicPr>
        <p:blipFill>
          <a:blip r:embed="rId10"/>
          <a:srcRect t="10689" b="10689"/>
          <a:stretch/>
        </p:blipFill>
        <p:spPr>
          <a:xfrm>
            <a:off x="7466227" y="2116294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" name="Google Shape;222;p40">
            <a:extLst>
              <a:ext uri="{FF2B5EF4-FFF2-40B4-BE49-F238E27FC236}">
                <a16:creationId xmlns:a16="http://schemas.microsoft.com/office/drawing/2014/main" id="{BA8E8661-1BB1-014A-A869-7370C93A1643}"/>
              </a:ext>
            </a:extLst>
          </p:cNvPr>
          <p:cNvSpPr txBox="1">
            <a:spLocks/>
          </p:cNvSpPr>
          <p:nvPr/>
        </p:nvSpPr>
        <p:spPr>
          <a:xfrm>
            <a:off x="5293636" y="2211034"/>
            <a:ext cx="2083636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Алексей Кисляков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к.э.н., к.т.н. преподаватель/исследователь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781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61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225;p40">
            <a:extLst>
              <a:ext uri="{FF2B5EF4-FFF2-40B4-BE49-F238E27FC236}">
                <a16:creationId xmlns:a16="http://schemas.microsoft.com/office/drawing/2014/main" id="{401B034C-4DD5-3A42-B042-0F0E1FD288C3}"/>
              </a:ext>
            </a:extLst>
          </p:cNvPr>
          <p:cNvPicPr preferRelativeResize="0"/>
          <p:nvPr/>
        </p:nvPicPr>
        <p:blipFill>
          <a:blip r:embed="rId3"/>
          <a:srcRect t="15853" b="15853"/>
          <a:stretch/>
        </p:blipFill>
        <p:spPr>
          <a:xfrm>
            <a:off x="738109" y="1297294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225;p40">
            <a:extLst>
              <a:ext uri="{FF2B5EF4-FFF2-40B4-BE49-F238E27FC236}">
                <a16:creationId xmlns:a16="http://schemas.microsoft.com/office/drawing/2014/main" id="{6EF89EA8-22F9-5748-A259-8EC70A56A3CB}"/>
              </a:ext>
            </a:extLst>
          </p:cNvPr>
          <p:cNvPicPr preferRelativeResize="0"/>
          <p:nvPr/>
        </p:nvPicPr>
        <p:blipFill>
          <a:blip r:embed="rId4"/>
          <a:srcRect t="7452" b="7452"/>
          <a:stretch/>
        </p:blipFill>
        <p:spPr>
          <a:xfrm>
            <a:off x="738109" y="2170099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" name="Google Shape;222;p40">
            <a:extLst>
              <a:ext uri="{FF2B5EF4-FFF2-40B4-BE49-F238E27FC236}">
                <a16:creationId xmlns:a16="http://schemas.microsoft.com/office/drawing/2014/main" id="{7D39B9E1-749C-A44D-8756-AE2FE1059967}"/>
              </a:ext>
            </a:extLst>
          </p:cNvPr>
          <p:cNvSpPr txBox="1">
            <a:spLocks/>
          </p:cNvSpPr>
          <p:nvPr/>
        </p:nvSpPr>
        <p:spPr>
          <a:xfrm>
            <a:off x="1657163" y="1399364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Вероника Иванова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Data Scientist</a:t>
            </a:r>
          </a:p>
        </p:txBody>
      </p:sp>
      <p:sp>
        <p:nvSpPr>
          <p:cNvPr id="18" name="Google Shape;222;p40">
            <a:extLst>
              <a:ext uri="{FF2B5EF4-FFF2-40B4-BE49-F238E27FC236}">
                <a16:creationId xmlns:a16="http://schemas.microsoft.com/office/drawing/2014/main" id="{5E38E83A-2787-5041-81F3-6A9D17FCAD22}"/>
              </a:ext>
            </a:extLst>
          </p:cNvPr>
          <p:cNvSpPr txBox="1">
            <a:spLocks/>
          </p:cNvSpPr>
          <p:nvPr/>
        </p:nvSpPr>
        <p:spPr>
          <a:xfrm>
            <a:off x="1657164" y="2268109"/>
            <a:ext cx="2141388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Дмитрий </a:t>
            </a:r>
            <a:r>
              <a:rPr lang="ru-RU" sz="1517" b="1" dirty="0" err="1">
                <a:solidFill>
                  <a:srgbClr val="FF9900"/>
                </a:solidFill>
              </a:rPr>
              <a:t>Гайнуллин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ML Engineer</a:t>
            </a:r>
          </a:p>
        </p:txBody>
      </p:sp>
      <p:pic>
        <p:nvPicPr>
          <p:cNvPr id="23" name="Google Shape;225;p40">
            <a:extLst>
              <a:ext uri="{FF2B5EF4-FFF2-40B4-BE49-F238E27FC236}">
                <a16:creationId xmlns:a16="http://schemas.microsoft.com/office/drawing/2014/main" id="{1C0F122C-D206-FD4C-A64D-2A9D3CCEEB9C}"/>
              </a:ext>
            </a:extLst>
          </p:cNvPr>
          <p:cNvPicPr preferRelativeResize="0"/>
          <p:nvPr/>
        </p:nvPicPr>
        <p:blipFill>
          <a:blip r:embed="rId5"/>
          <a:srcRect t="669" b="669"/>
          <a:stretch/>
        </p:blipFill>
        <p:spPr>
          <a:xfrm>
            <a:off x="738109" y="3055035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25;p40">
            <a:extLst>
              <a:ext uri="{FF2B5EF4-FFF2-40B4-BE49-F238E27FC236}">
                <a16:creationId xmlns:a16="http://schemas.microsoft.com/office/drawing/2014/main" id="{9ACFEDD3-C2C5-2E43-B960-BE4DDAC3509D}"/>
              </a:ext>
            </a:extLst>
          </p:cNvPr>
          <p:cNvPicPr preferRelativeResize="0"/>
          <p:nvPr/>
        </p:nvPicPr>
        <p:blipFill>
          <a:blip r:embed="rId6"/>
          <a:srcRect t="669" b="669"/>
          <a:stretch/>
        </p:blipFill>
        <p:spPr>
          <a:xfrm>
            <a:off x="738109" y="3927840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Google Shape;222;p40">
            <a:extLst>
              <a:ext uri="{FF2B5EF4-FFF2-40B4-BE49-F238E27FC236}">
                <a16:creationId xmlns:a16="http://schemas.microsoft.com/office/drawing/2014/main" id="{6FEB9B0C-599D-6348-817F-440794CF89E4}"/>
              </a:ext>
            </a:extLst>
          </p:cNvPr>
          <p:cNvSpPr txBox="1">
            <a:spLocks/>
          </p:cNvSpPr>
          <p:nvPr/>
        </p:nvSpPr>
        <p:spPr>
          <a:xfrm>
            <a:off x="1657163" y="3136854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Мария Кузьмина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 err="1">
                <a:solidFill>
                  <a:schemeClr val="tx1"/>
                </a:solidFill>
              </a:rPr>
              <a:t>Продакт</a:t>
            </a:r>
            <a:r>
              <a:rPr lang="ru-RU" sz="1000" dirty="0">
                <a:solidFill>
                  <a:schemeClr val="tx1"/>
                </a:solidFill>
              </a:rPr>
              <a:t> менеджер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" name="Google Shape;222;p40">
            <a:extLst>
              <a:ext uri="{FF2B5EF4-FFF2-40B4-BE49-F238E27FC236}">
                <a16:creationId xmlns:a16="http://schemas.microsoft.com/office/drawing/2014/main" id="{6C274C22-D92B-534C-B217-44DCDAD42111}"/>
              </a:ext>
            </a:extLst>
          </p:cNvPr>
          <p:cNvSpPr txBox="1">
            <a:spLocks/>
          </p:cNvSpPr>
          <p:nvPr/>
        </p:nvSpPr>
        <p:spPr>
          <a:xfrm>
            <a:off x="1657164" y="4005599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Инна Мельникова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 err="1">
                <a:solidFill>
                  <a:schemeClr val="tx1"/>
                </a:solidFill>
              </a:rPr>
              <a:t>Комьюнити</a:t>
            </a:r>
            <a:r>
              <a:rPr lang="ru-RU" sz="1000" dirty="0">
                <a:solidFill>
                  <a:schemeClr val="tx1"/>
                </a:solidFill>
              </a:rPr>
              <a:t> менеджер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2B8350B-14ED-264D-B5C1-04082A8D52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09514" y="1351099"/>
            <a:ext cx="2775500" cy="8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23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sp>
        <p:nvSpPr>
          <p:cNvPr id="240" name="Google Shape;240;p41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Напишите, пожалуйста, в чат или скажите голосом </a:t>
            </a:r>
            <a:endParaRPr sz="1500" b="1">
              <a:solidFill>
                <a:srgbClr val="FF9900"/>
              </a:solidFill>
            </a:endParaRPr>
          </a:p>
        </p:txBody>
      </p:sp>
      <p:pic>
        <p:nvPicPr>
          <p:cNvPr id="241" name="Google Shape;24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6925" y="1880900"/>
            <a:ext cx="730678" cy="73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0173" y="1880910"/>
            <a:ext cx="730678" cy="73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6925" y="2982867"/>
            <a:ext cx="730678" cy="73067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1"/>
          <p:cNvSpPr txBox="1"/>
          <p:nvPr/>
        </p:nvSpPr>
        <p:spPr>
          <a:xfrm>
            <a:off x="2006125" y="2038489"/>
            <a:ext cx="247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 вас зовут?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41"/>
          <p:cNvSpPr txBox="1"/>
          <p:nvPr/>
        </p:nvSpPr>
        <p:spPr>
          <a:xfrm>
            <a:off x="5561550" y="2038489"/>
            <a:ext cx="32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Какой опыт в IT?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41"/>
          <p:cNvSpPr txBox="1"/>
          <p:nvPr/>
        </p:nvSpPr>
        <p:spPr>
          <a:xfrm>
            <a:off x="2006125" y="3024956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Какие ожидания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от курса?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28355" y="2996505"/>
            <a:ext cx="703404" cy="70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 txBox="1"/>
          <p:nvPr/>
        </p:nvSpPr>
        <p:spPr>
          <a:xfrm>
            <a:off x="5561550" y="2909606"/>
            <a:ext cx="27687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Заполните информацию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разделе «О себе»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личном кабинете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>
            <a:spLocks noGrp="1"/>
          </p:cNvSpPr>
          <p:nvPr>
            <p:ph type="title"/>
          </p:nvPr>
        </p:nvSpPr>
        <p:spPr>
          <a:xfrm>
            <a:off x="500550" y="248043"/>
            <a:ext cx="8520600" cy="8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подготовиться к обучению</a:t>
            </a:r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u="sng">
                <a:solidFill>
                  <a:schemeClr val="hlink"/>
                </a:solidFill>
                <a:hlinkClick r:id="rId3"/>
              </a:rPr>
              <a:t>Полезный курс о том, как эффективно учиться </a:t>
            </a:r>
            <a:endParaRPr sz="1600" b="1">
              <a:solidFill>
                <a:srgbClr val="FF9900"/>
              </a:solidFill>
            </a:endParaRPr>
          </a:p>
        </p:txBody>
      </p:sp>
      <p:sp>
        <p:nvSpPr>
          <p:cNvPr id="255" name="Google Shape;255;p42"/>
          <p:cNvSpPr txBox="1"/>
          <p:nvPr/>
        </p:nvSpPr>
        <p:spPr>
          <a:xfrm>
            <a:off x="2006125" y="2050013"/>
            <a:ext cx="247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2006125" y="2974763"/>
            <a:ext cx="247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6131100" y="2909606"/>
            <a:ext cx="276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50" y="1222130"/>
            <a:ext cx="1856475" cy="82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00" y="2102681"/>
            <a:ext cx="3835574" cy="271869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2"/>
          <p:cNvSpPr txBox="1"/>
          <p:nvPr/>
        </p:nvSpPr>
        <p:spPr>
          <a:xfrm>
            <a:off x="2831425" y="1872769"/>
            <a:ext cx="570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 курсе</a:t>
            </a:r>
            <a:r>
              <a:rPr lang="en-US" dirty="0"/>
              <a:t> ML Pro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9090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курса</a:t>
            </a:r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4664054" y="669270"/>
            <a:ext cx="2861081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Обучение с учителем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1073088" y="1657428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без учителя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44"/>
          <p:cNvSpPr/>
          <p:nvPr/>
        </p:nvSpPr>
        <p:spPr>
          <a:xfrm>
            <a:off x="4491135" y="1657556"/>
            <a:ext cx="2917948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Введение в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Learning</a:t>
            </a:r>
          </a:p>
        </p:txBody>
      </p:sp>
      <p:sp>
        <p:nvSpPr>
          <p:cNvPr id="274" name="Google Shape;274;p44"/>
          <p:cNvSpPr/>
          <p:nvPr/>
        </p:nvSpPr>
        <p:spPr>
          <a:xfrm>
            <a:off x="4140833" y="2867539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Сбор данных. </a:t>
            </a:r>
            <a:b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Анализ текстовых данных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6" name="Google Shape;276;p44"/>
          <p:cNvCxnSpPr>
            <a:cxnSpLocks/>
            <a:stCxn id="272" idx="3"/>
            <a:endCxn id="273" idx="1"/>
          </p:cNvCxnSpPr>
          <p:nvPr/>
        </p:nvCxnSpPr>
        <p:spPr>
          <a:xfrm>
            <a:off x="3546288" y="1947078"/>
            <a:ext cx="944847" cy="12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4"/>
          <p:cNvCxnSpPr>
            <a:cxnSpLocks/>
            <a:stCxn id="271" idx="1"/>
            <a:endCxn id="272" idx="0"/>
          </p:cNvCxnSpPr>
          <p:nvPr/>
        </p:nvCxnSpPr>
        <p:spPr>
          <a:xfrm rot="10800000" flipV="1">
            <a:off x="2309688" y="958920"/>
            <a:ext cx="2354366" cy="698508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8" name="Google Shape;278;p44"/>
          <p:cNvSpPr/>
          <p:nvPr/>
        </p:nvSpPr>
        <p:spPr>
          <a:xfrm>
            <a:off x="500550" y="3512423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Анализ временных рядов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9" name="Google Shape;279;p44"/>
          <p:cNvCxnSpPr>
            <a:cxnSpLocks/>
            <a:stCxn id="273" idx="3"/>
            <a:endCxn id="274" idx="3"/>
          </p:cNvCxnSpPr>
          <p:nvPr/>
        </p:nvCxnSpPr>
        <p:spPr>
          <a:xfrm flipH="1">
            <a:off x="7111433" y="1947206"/>
            <a:ext cx="297650" cy="1209983"/>
          </a:xfrm>
          <a:prstGeom prst="curvedConnector3">
            <a:avLst>
              <a:gd name="adj1" fmla="val -7680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4"/>
          <p:cNvCxnSpPr>
            <a:cxnSpLocks/>
            <a:stCxn id="274" idx="1"/>
            <a:endCxn id="278" idx="0"/>
          </p:cNvCxnSpPr>
          <p:nvPr/>
        </p:nvCxnSpPr>
        <p:spPr>
          <a:xfrm rot="10800000" flipV="1">
            <a:off x="2042401" y="3157189"/>
            <a:ext cx="2098433" cy="355234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CCDE05CC-2BC0-2242-878F-9266DBB0C31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06074" y="1325172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CD39ED7-986F-C44F-AB9B-9B7D2D7A7297}"/>
              </a:ext>
            </a:extLst>
          </p:cNvPr>
          <p:cNvSpPr txBox="1"/>
          <p:nvPr/>
        </p:nvSpPr>
        <p:spPr>
          <a:xfrm>
            <a:off x="6686076" y="1298950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530;p82">
            <a:extLst>
              <a:ext uri="{FF2B5EF4-FFF2-40B4-BE49-F238E27FC236}">
                <a16:creationId xmlns:a16="http://schemas.microsoft.com/office/drawing/2014/main" id="{F8762030-AB6E-EA48-94AA-05667E56E0B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274200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E8DB15-D7EB-AF4A-AF42-E23E858A9200}"/>
              </a:ext>
            </a:extLst>
          </p:cNvPr>
          <p:cNvSpPr txBox="1"/>
          <p:nvPr/>
        </p:nvSpPr>
        <p:spPr>
          <a:xfrm>
            <a:off x="2826219" y="2247978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9B0FF9F4-BD74-6D4A-84F0-EEE42E67D71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494932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8E2FDB-CC58-2148-AEE8-60319C2CDB06}"/>
              </a:ext>
            </a:extLst>
          </p:cNvPr>
          <p:cNvSpPr txBox="1"/>
          <p:nvPr/>
        </p:nvSpPr>
        <p:spPr>
          <a:xfrm>
            <a:off x="2826219" y="2468710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9" name="Google Shape;530;p82">
            <a:extLst>
              <a:ext uri="{FF2B5EF4-FFF2-40B4-BE49-F238E27FC236}">
                <a16:creationId xmlns:a16="http://schemas.microsoft.com/office/drawing/2014/main" id="{B93C8975-AB14-2B4C-ABCD-AAE0570C29D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71396" y="2278196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3C42D55-1755-C841-9C69-D39873572F99}"/>
              </a:ext>
            </a:extLst>
          </p:cNvPr>
          <p:cNvSpPr txBox="1"/>
          <p:nvPr/>
        </p:nvSpPr>
        <p:spPr>
          <a:xfrm>
            <a:off x="6751398" y="2251974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50" name="Google Shape;278;p44">
            <a:extLst>
              <a:ext uri="{FF2B5EF4-FFF2-40B4-BE49-F238E27FC236}">
                <a16:creationId xmlns:a16="http://schemas.microsoft.com/office/drawing/2014/main" id="{97C3207F-070C-984C-AB48-D6E345C22189}"/>
              </a:ext>
            </a:extLst>
          </p:cNvPr>
          <p:cNvSpPr/>
          <p:nvPr/>
        </p:nvSpPr>
        <p:spPr>
          <a:xfrm>
            <a:off x="5029546" y="4015038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Рекомендательные системы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B500AC69-3C3E-EF47-9E8E-5DF23250CB04}"/>
              </a:ext>
            </a:extLst>
          </p:cNvPr>
          <p:cNvCxnSpPr>
            <a:cxnSpLocks/>
            <a:stCxn id="278" idx="3"/>
            <a:endCxn id="50" idx="1"/>
          </p:cNvCxnSpPr>
          <p:nvPr/>
        </p:nvCxnSpPr>
        <p:spPr>
          <a:xfrm>
            <a:off x="3584250" y="3802073"/>
            <a:ext cx="1445296" cy="50261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53" name="Google Shape;530;p82">
            <a:extLst>
              <a:ext uri="{FF2B5EF4-FFF2-40B4-BE49-F238E27FC236}">
                <a16:creationId xmlns:a16="http://schemas.microsoft.com/office/drawing/2014/main" id="{71E0AD10-6167-104D-86AB-51E4A2F2747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289306" y="351242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FCD16D1-7338-474C-87C0-C4E822AF1808}"/>
              </a:ext>
            </a:extLst>
          </p:cNvPr>
          <p:cNvSpPr txBox="1"/>
          <p:nvPr/>
        </p:nvSpPr>
        <p:spPr>
          <a:xfrm>
            <a:off x="6469308" y="348620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55" name="Google Shape;530;p82">
            <a:extLst>
              <a:ext uri="{FF2B5EF4-FFF2-40B4-BE49-F238E27FC236}">
                <a16:creationId xmlns:a16="http://schemas.microsoft.com/office/drawing/2014/main" id="{1EACA93C-958F-BA4F-B67A-91550009AF9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89559" y="4119546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26E6D77-612D-964F-B16D-A944AF51913D}"/>
              </a:ext>
            </a:extLst>
          </p:cNvPr>
          <p:cNvSpPr txBox="1"/>
          <p:nvPr/>
        </p:nvSpPr>
        <p:spPr>
          <a:xfrm>
            <a:off x="2869561" y="4093324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59" name="Google Shape;530;p82">
            <a:extLst>
              <a:ext uri="{FF2B5EF4-FFF2-40B4-BE49-F238E27FC236}">
                <a16:creationId xmlns:a16="http://schemas.microsoft.com/office/drawing/2014/main" id="{6A74D20B-D29C-D14D-8BC8-1FDB5963C09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729441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A4A8C1A-43F7-F643-A4B3-06134C736607}"/>
              </a:ext>
            </a:extLst>
          </p:cNvPr>
          <p:cNvSpPr txBox="1"/>
          <p:nvPr/>
        </p:nvSpPr>
        <p:spPr>
          <a:xfrm>
            <a:off x="2826219" y="2703219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61" name="Google Shape;530;p82">
            <a:extLst>
              <a:ext uri="{FF2B5EF4-FFF2-40B4-BE49-F238E27FC236}">
                <a16:creationId xmlns:a16="http://schemas.microsoft.com/office/drawing/2014/main" id="{EDDB19FF-038D-CF42-BC43-7D8BA772900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71396" y="2479910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03ACE17-444B-A745-BBA3-68ACDF3B87FE}"/>
              </a:ext>
            </a:extLst>
          </p:cNvPr>
          <p:cNvSpPr txBox="1"/>
          <p:nvPr/>
        </p:nvSpPr>
        <p:spPr>
          <a:xfrm>
            <a:off x="6751398" y="2453688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63" name="Google Shape;530;p82">
            <a:extLst>
              <a:ext uri="{FF2B5EF4-FFF2-40B4-BE49-F238E27FC236}">
                <a16:creationId xmlns:a16="http://schemas.microsoft.com/office/drawing/2014/main" id="{516E46BC-D0F7-364A-B41C-2B316294471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289306" y="3743731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FC6AB73-366D-7D4A-9D2F-87F3E227209B}"/>
              </a:ext>
            </a:extLst>
          </p:cNvPr>
          <p:cNvSpPr txBox="1"/>
          <p:nvPr/>
        </p:nvSpPr>
        <p:spPr>
          <a:xfrm>
            <a:off x="6469308" y="3717509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65" name="Google Shape;278;p44">
            <a:extLst>
              <a:ext uri="{FF2B5EF4-FFF2-40B4-BE49-F238E27FC236}">
                <a16:creationId xmlns:a16="http://schemas.microsoft.com/office/drawing/2014/main" id="{6897773D-B894-8E4A-AAE1-7249D3456087}"/>
              </a:ext>
            </a:extLst>
          </p:cNvPr>
          <p:cNvSpPr/>
          <p:nvPr/>
        </p:nvSpPr>
        <p:spPr>
          <a:xfrm>
            <a:off x="500550" y="4471081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D054DBC9-5CA6-BE4B-A41E-B45733722C37}"/>
              </a:ext>
            </a:extLst>
          </p:cNvPr>
          <p:cNvCxnSpPr>
            <a:cxnSpLocks/>
            <a:stCxn id="65" idx="3"/>
            <a:endCxn id="50" idx="2"/>
          </p:cNvCxnSpPr>
          <p:nvPr/>
        </p:nvCxnSpPr>
        <p:spPr>
          <a:xfrm flipV="1">
            <a:off x="3584250" y="4594338"/>
            <a:ext cx="2987146" cy="166393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69" name="Google Shape;530;p82">
            <a:extLst>
              <a:ext uri="{FF2B5EF4-FFF2-40B4-BE49-F238E27FC236}">
                <a16:creationId xmlns:a16="http://schemas.microsoft.com/office/drawing/2014/main" id="{EF098809-DE09-5A45-A08C-26A3ABFAED7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91465" y="4669450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237C4BE-881B-704D-B08A-86E380F5132F}"/>
              </a:ext>
            </a:extLst>
          </p:cNvPr>
          <p:cNvSpPr txBox="1"/>
          <p:nvPr/>
        </p:nvSpPr>
        <p:spPr>
          <a:xfrm>
            <a:off x="7471467" y="4643228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Обучение с учителем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78033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Вводная лекция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24522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Метод градиентного спуска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71010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EDA, cross-validation,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метрики качества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17498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Деревья решений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2" y="363986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Ансамбли моделей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FCFA0A0F-0529-E544-9923-E3AAE4181126}"/>
              </a:ext>
            </a:extLst>
          </p:cNvPr>
          <p:cNvSpPr/>
          <p:nvPr/>
        </p:nvSpPr>
        <p:spPr>
          <a:xfrm>
            <a:off x="2226713" y="410474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Градиентный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бустинг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69438" y="1621064"/>
            <a:ext cx="29462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636998" y="1853504"/>
            <a:ext cx="75950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404557" y="2085945"/>
            <a:ext cx="122438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172117" y="2318385"/>
            <a:ext cx="168926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stCxn id="271" idx="2"/>
            <a:endCxn id="17" idx="1"/>
          </p:cNvCxnSpPr>
          <p:nvPr/>
        </p:nvCxnSpPr>
        <p:spPr>
          <a:xfrm rot="16200000" flipH="1">
            <a:off x="939676" y="2550827"/>
            <a:ext cx="2154144" cy="419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9CB2CD1-40F9-FB4A-9875-639CC68A7199}"/>
              </a:ext>
            </a:extLst>
          </p:cNvPr>
          <p:cNvCxnSpPr>
            <a:stCxn id="271" idx="2"/>
            <a:endCxn id="18" idx="1"/>
          </p:cNvCxnSpPr>
          <p:nvPr/>
        </p:nvCxnSpPr>
        <p:spPr>
          <a:xfrm rot="16200000" flipH="1">
            <a:off x="707236" y="2783266"/>
            <a:ext cx="2619025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355767" y="573874"/>
          <a:ext cx="2419494" cy="304800"/>
        </p:xfrm>
        <a:graphic>
          <a:graphicData uri="http://schemas.openxmlformats.org/drawingml/2006/table">
            <a:tbl>
              <a:tblPr firstRow="1" bandRow="1"/>
              <a:tblGrid>
                <a:gridCol w="34564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4140743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534369" y="4084649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49" name="Google Shape;271;p44">
            <a:extLst>
              <a:ext uri="{FF2B5EF4-FFF2-40B4-BE49-F238E27FC236}">
                <a16:creationId xmlns:a16="http://schemas.microsoft.com/office/drawing/2014/main" id="{CD4648EE-4981-1C40-98CD-846EEDC388C8}"/>
              </a:ext>
            </a:extLst>
          </p:cNvPr>
          <p:cNvSpPr/>
          <p:nvPr/>
        </p:nvSpPr>
        <p:spPr>
          <a:xfrm>
            <a:off x="2226712" y="456962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Метод опорных векторов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806C2769-7006-144D-B0DC-4BE4A7051D5B}"/>
              </a:ext>
            </a:extLst>
          </p:cNvPr>
          <p:cNvCxnSpPr>
            <a:cxnSpLocks/>
            <a:stCxn id="271" idx="2"/>
            <a:endCxn id="49" idx="1"/>
          </p:cNvCxnSpPr>
          <p:nvPr/>
        </p:nvCxnSpPr>
        <p:spPr>
          <a:xfrm rot="16200000" flipH="1">
            <a:off x="474795" y="3015708"/>
            <a:ext cx="3083907" cy="419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Обучение без учителя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78033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Методы уменьшения размерности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24522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K-means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71010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Иерархическая кластеризация.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DB-Scan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17498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Поиск аномалий в данных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2" y="363986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Построение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end-to-end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пайплайнов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и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сериализация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моделей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FCFA0A0F-0529-E544-9923-E3AAE4181126}"/>
              </a:ext>
            </a:extLst>
          </p:cNvPr>
          <p:cNvSpPr/>
          <p:nvPr/>
        </p:nvSpPr>
        <p:spPr>
          <a:xfrm>
            <a:off x="2226713" y="410474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Алгоритмы на графах, часть 1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69438" y="1621064"/>
            <a:ext cx="29462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636998" y="1853504"/>
            <a:ext cx="75950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404557" y="2085945"/>
            <a:ext cx="122438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172117" y="2318385"/>
            <a:ext cx="168926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stCxn id="271" idx="2"/>
            <a:endCxn id="17" idx="1"/>
          </p:cNvCxnSpPr>
          <p:nvPr/>
        </p:nvCxnSpPr>
        <p:spPr>
          <a:xfrm rot="16200000" flipH="1">
            <a:off x="939676" y="2550827"/>
            <a:ext cx="2154144" cy="419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9CB2CD1-40F9-FB4A-9875-639CC68A7199}"/>
              </a:ext>
            </a:extLst>
          </p:cNvPr>
          <p:cNvCxnSpPr>
            <a:stCxn id="271" idx="2"/>
            <a:endCxn id="18" idx="1"/>
          </p:cNvCxnSpPr>
          <p:nvPr/>
        </p:nvCxnSpPr>
        <p:spPr>
          <a:xfrm rot="16200000" flipH="1">
            <a:off x="707236" y="2783266"/>
            <a:ext cx="2619025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07797" y="2741182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576099" y="268913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49" name="Google Shape;271;p44">
            <a:extLst>
              <a:ext uri="{FF2B5EF4-FFF2-40B4-BE49-F238E27FC236}">
                <a16:creationId xmlns:a16="http://schemas.microsoft.com/office/drawing/2014/main" id="{CD4648EE-4981-1C40-98CD-846EEDC388C8}"/>
              </a:ext>
            </a:extLst>
          </p:cNvPr>
          <p:cNvSpPr/>
          <p:nvPr/>
        </p:nvSpPr>
        <p:spPr>
          <a:xfrm>
            <a:off x="2226712" y="456962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Алгоритмы на графах, часть 2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806C2769-7006-144D-B0DC-4BE4A7051D5B}"/>
              </a:ext>
            </a:extLst>
          </p:cNvPr>
          <p:cNvCxnSpPr>
            <a:cxnSpLocks/>
            <a:stCxn id="271" idx="2"/>
            <a:endCxn id="49" idx="1"/>
          </p:cNvCxnSpPr>
          <p:nvPr/>
        </p:nvCxnSpPr>
        <p:spPr>
          <a:xfrm rot="16200000" flipH="1">
            <a:off x="474795" y="3015708"/>
            <a:ext cx="3083907" cy="419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oogle Shape;530;p82">
            <a:extLst>
              <a:ext uri="{FF2B5EF4-FFF2-40B4-BE49-F238E27FC236}">
                <a16:creationId xmlns:a16="http://schemas.microsoft.com/office/drawing/2014/main" id="{2B006970-76D2-C94D-B5E6-1A29F1933D1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6946" y="3210981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5ED362C-B448-6340-9345-CF19C9B1B553}"/>
              </a:ext>
            </a:extLst>
          </p:cNvPr>
          <p:cNvSpPr txBox="1"/>
          <p:nvPr/>
        </p:nvSpPr>
        <p:spPr>
          <a:xfrm rot="20748746">
            <a:off x="7576100" y="315488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59" name="Google Shape;530;p82">
            <a:extLst>
              <a:ext uri="{FF2B5EF4-FFF2-40B4-BE49-F238E27FC236}">
                <a16:creationId xmlns:a16="http://schemas.microsoft.com/office/drawing/2014/main" id="{D059CBA0-57A7-9244-B33B-1844B71555C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28661" y="414448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98F3392-9D7A-FB49-835B-462B8F38FD32}"/>
              </a:ext>
            </a:extLst>
          </p:cNvPr>
          <p:cNvSpPr txBox="1"/>
          <p:nvPr/>
        </p:nvSpPr>
        <p:spPr>
          <a:xfrm rot="20748746">
            <a:off x="7587815" y="408838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graphicFrame>
        <p:nvGraphicFramePr>
          <p:cNvPr id="61" name="Table 23">
            <a:extLst>
              <a:ext uri="{FF2B5EF4-FFF2-40B4-BE49-F238E27FC236}">
                <a16:creationId xmlns:a16="http://schemas.microsoft.com/office/drawing/2014/main" id="{65C7F050-A8DF-1B43-B566-D167AFB53183}"/>
              </a:ext>
            </a:extLst>
          </p:cNvPr>
          <p:cNvGraphicFramePr>
            <a:graphicFrameLocks noGrp="1"/>
          </p:cNvGraphicFramePr>
          <p:nvPr/>
        </p:nvGraphicFramePr>
        <p:xfrm>
          <a:off x="5355767" y="573874"/>
          <a:ext cx="2419494" cy="304800"/>
        </p:xfrm>
        <a:graphic>
          <a:graphicData uri="http://schemas.openxmlformats.org/drawingml/2006/table">
            <a:tbl>
              <a:tblPr firstRow="1" bandRow="1"/>
              <a:tblGrid>
                <a:gridCol w="34564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002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 в </a:t>
            </a:r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Deep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78033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Введение в нейросети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24522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 err="1">
                <a:solidFill>
                  <a:srgbClr val="1F1F1F"/>
                </a:solidFill>
                <a:latin typeface="Google Sans"/>
                <a:sym typeface="Roboto"/>
              </a:rPr>
              <a:t>PyTorch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, часть 1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71010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Продвинутые методы оптимизации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17498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Борьба с переобучение нейросетей, взрыв и затухание градиентов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2" y="363986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 err="1">
                <a:solidFill>
                  <a:srgbClr val="1F1F1F"/>
                </a:solidFill>
                <a:latin typeface="Google Sans"/>
                <a:sym typeface="Roboto"/>
              </a:rPr>
              <a:t>PyTorch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, часть 2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FCFA0A0F-0529-E544-9923-E3AAE4181126}"/>
              </a:ext>
            </a:extLst>
          </p:cNvPr>
          <p:cNvSpPr/>
          <p:nvPr/>
        </p:nvSpPr>
        <p:spPr>
          <a:xfrm>
            <a:off x="2226713" y="410474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Сверточные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сети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69438" y="1621064"/>
            <a:ext cx="29462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636998" y="1853504"/>
            <a:ext cx="75950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404557" y="2085945"/>
            <a:ext cx="122438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172117" y="2318385"/>
            <a:ext cx="168926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stCxn id="271" idx="2"/>
            <a:endCxn id="17" idx="1"/>
          </p:cNvCxnSpPr>
          <p:nvPr/>
        </p:nvCxnSpPr>
        <p:spPr>
          <a:xfrm rot="16200000" flipH="1">
            <a:off x="939676" y="2550827"/>
            <a:ext cx="2154144" cy="419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9CB2CD1-40F9-FB4A-9875-639CC68A7199}"/>
              </a:ext>
            </a:extLst>
          </p:cNvPr>
          <p:cNvCxnSpPr>
            <a:stCxn id="271" idx="2"/>
            <a:endCxn id="18" idx="1"/>
          </p:cNvCxnSpPr>
          <p:nvPr/>
        </p:nvCxnSpPr>
        <p:spPr>
          <a:xfrm rot="16200000" flipH="1">
            <a:off x="707236" y="2783266"/>
            <a:ext cx="2619025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271;p44">
            <a:extLst>
              <a:ext uri="{FF2B5EF4-FFF2-40B4-BE49-F238E27FC236}">
                <a16:creationId xmlns:a16="http://schemas.microsoft.com/office/drawing/2014/main" id="{CD4648EE-4981-1C40-98CD-846EEDC388C8}"/>
              </a:ext>
            </a:extLst>
          </p:cNvPr>
          <p:cNvSpPr/>
          <p:nvPr/>
        </p:nvSpPr>
        <p:spPr>
          <a:xfrm>
            <a:off x="2226712" y="456962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Рекуррентные сети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806C2769-7006-144D-B0DC-4BE4A7051D5B}"/>
              </a:ext>
            </a:extLst>
          </p:cNvPr>
          <p:cNvCxnSpPr>
            <a:cxnSpLocks/>
            <a:stCxn id="271" idx="2"/>
            <a:endCxn id="49" idx="1"/>
          </p:cNvCxnSpPr>
          <p:nvPr/>
        </p:nvCxnSpPr>
        <p:spPr>
          <a:xfrm rot="16200000" flipH="1">
            <a:off x="474795" y="3015708"/>
            <a:ext cx="3083907" cy="419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oogle Shape;530;p82">
            <a:extLst>
              <a:ext uri="{FF2B5EF4-FFF2-40B4-BE49-F238E27FC236}">
                <a16:creationId xmlns:a16="http://schemas.microsoft.com/office/drawing/2014/main" id="{2B006970-76D2-C94D-B5E6-1A29F1933D1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6945" y="4605626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5ED362C-B448-6340-9345-CF19C9B1B553}"/>
              </a:ext>
            </a:extLst>
          </p:cNvPr>
          <p:cNvSpPr txBox="1"/>
          <p:nvPr/>
        </p:nvSpPr>
        <p:spPr>
          <a:xfrm rot="20748746">
            <a:off x="7576099" y="4549532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59" name="Google Shape;530;p82">
            <a:extLst>
              <a:ext uri="{FF2B5EF4-FFF2-40B4-BE49-F238E27FC236}">
                <a16:creationId xmlns:a16="http://schemas.microsoft.com/office/drawing/2014/main" id="{D059CBA0-57A7-9244-B33B-1844B71555C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28661" y="414448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98F3392-9D7A-FB49-835B-462B8F38FD32}"/>
              </a:ext>
            </a:extLst>
          </p:cNvPr>
          <p:cNvSpPr txBox="1"/>
          <p:nvPr/>
        </p:nvSpPr>
        <p:spPr>
          <a:xfrm rot="20748746">
            <a:off x="7587815" y="408838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graphicFrame>
        <p:nvGraphicFramePr>
          <p:cNvPr id="61" name="Table 23">
            <a:extLst>
              <a:ext uri="{FF2B5EF4-FFF2-40B4-BE49-F238E27FC236}">
                <a16:creationId xmlns:a16="http://schemas.microsoft.com/office/drawing/2014/main" id="{387AF42C-47DF-2F4C-A291-F3FAD04C91E2}"/>
              </a:ext>
            </a:extLst>
          </p:cNvPr>
          <p:cNvGraphicFramePr>
            <a:graphicFrameLocks noGrp="1"/>
          </p:cNvGraphicFramePr>
          <p:nvPr/>
        </p:nvGraphicFramePr>
        <p:xfrm>
          <a:off x="5355767" y="573874"/>
          <a:ext cx="2419494" cy="304800"/>
        </p:xfrm>
        <a:graphic>
          <a:graphicData uri="http://schemas.openxmlformats.org/drawingml/2006/table">
            <a:tbl>
              <a:tblPr firstRow="1" bandRow="1"/>
              <a:tblGrid>
                <a:gridCol w="34564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83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626905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2631918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Сбор данных. Анализ текстовых данных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Сбор данных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Предобработка и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токенизация</a:t>
            </a:r>
            <a:endParaRPr lang="ru-RU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Векторные представления слов, </a:t>
            </a:r>
            <a:b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</a:b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работа с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предобученными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эмбеддингами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Понятие языковой модели,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RNN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для работы с текстом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2037" y="2458029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71191" y="240193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6C70E98D-9B16-3848-B370-110B5BFC3522}"/>
              </a:ext>
            </a:extLst>
          </p:cNvPr>
          <p:cNvSpPr/>
          <p:nvPr/>
        </p:nvSpPr>
        <p:spPr>
          <a:xfrm rot="5400000">
            <a:off x="3056373" y="4179237"/>
            <a:ext cx="597920" cy="484632"/>
          </a:xfrm>
          <a:prstGeom prst="notchedRightArrow">
            <a:avLst/>
          </a:prstGeom>
          <a:solidFill>
            <a:srgbClr val="FFD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Table 23">
            <a:extLst>
              <a:ext uri="{FF2B5EF4-FFF2-40B4-BE49-F238E27FC236}">
                <a16:creationId xmlns:a16="http://schemas.microsoft.com/office/drawing/2014/main" id="{E0DB47F0-1577-A045-82C1-EE21529681BD}"/>
              </a:ext>
            </a:extLst>
          </p:cNvPr>
          <p:cNvGraphicFramePr>
            <a:graphicFrameLocks noGrp="1"/>
          </p:cNvGraphicFramePr>
          <p:nvPr/>
        </p:nvGraphicFramePr>
        <p:xfrm>
          <a:off x="5355767" y="573874"/>
          <a:ext cx="2419494" cy="304800"/>
        </p:xfrm>
        <a:graphic>
          <a:graphicData uri="http://schemas.openxmlformats.org/drawingml/2006/table">
            <a:tbl>
              <a:tblPr firstRow="1" bandRow="1"/>
              <a:tblGrid>
                <a:gridCol w="34564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264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Сбор данных. Анализ текстовых данных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4320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Архитектура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трансформер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96207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Transfer Learning.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Архитектура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BERT</a:t>
            </a:r>
            <a:endParaRPr lang="ru-RU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49209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Named Entity Recognition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402211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Тематическое моделирование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543580" y="1946922"/>
            <a:ext cx="946337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278569" y="2211933"/>
            <a:ext cx="1476358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013559" y="2476943"/>
            <a:ext cx="200637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748548" y="2741954"/>
            <a:ext cx="253640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3006" y="2995284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72160" y="293919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33" name="Google Shape;271;p44">
            <a:extLst>
              <a:ext uri="{FF2B5EF4-FFF2-40B4-BE49-F238E27FC236}">
                <a16:creationId xmlns:a16="http://schemas.microsoft.com/office/drawing/2014/main" id="{3FED2974-94C2-824C-B391-10805E2D36B3}"/>
              </a:ext>
            </a:extLst>
          </p:cNvPr>
          <p:cNvSpPr/>
          <p:nvPr/>
        </p:nvSpPr>
        <p:spPr>
          <a:xfrm>
            <a:off x="2238429" y="1904328"/>
            <a:ext cx="5355965" cy="3960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rgbClr val="FFD966"/>
              </a:gs>
              <a:gs pos="100000">
                <a:schemeClr val="accent1">
                  <a:lumMod val="45000"/>
                  <a:lumOff val="55000"/>
                </a:schemeClr>
              </a:gs>
              <a:gs pos="51000">
                <a:srgbClr val="FFD966">
                  <a:lumMod val="22592"/>
                  <a:lumOff val="77408"/>
                </a:srgbClr>
              </a:gs>
            </a:gsLst>
            <a:lin ang="5400000" scaled="1"/>
            <a:tileRect/>
          </a:gra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…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9979A166-FE18-0143-9C5F-3262DEC8F68F}"/>
              </a:ext>
            </a:extLst>
          </p:cNvPr>
          <p:cNvCxnSpPr>
            <a:stCxn id="271" idx="2"/>
            <a:endCxn id="33" idx="1"/>
          </p:cNvCxnSpPr>
          <p:nvPr/>
        </p:nvCxnSpPr>
        <p:spPr>
          <a:xfrm rot="16200000" flipH="1">
            <a:off x="1813302" y="1677200"/>
            <a:ext cx="418609" cy="4316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23">
            <a:extLst>
              <a:ext uri="{FF2B5EF4-FFF2-40B4-BE49-F238E27FC236}">
                <a16:creationId xmlns:a16="http://schemas.microsoft.com/office/drawing/2014/main" id="{1738E95F-CCBA-3141-B23A-F828A7440458}"/>
              </a:ext>
            </a:extLst>
          </p:cNvPr>
          <p:cNvGraphicFramePr>
            <a:graphicFrameLocks noGrp="1"/>
          </p:cNvGraphicFramePr>
          <p:nvPr/>
        </p:nvGraphicFramePr>
        <p:xfrm>
          <a:off x="5355767" y="573874"/>
          <a:ext cx="2419494" cy="304800"/>
        </p:xfrm>
        <a:graphic>
          <a:graphicData uri="http://schemas.openxmlformats.org/drawingml/2006/table">
            <a:tbl>
              <a:tblPr firstRow="1" bandRow="1"/>
              <a:tblGrid>
                <a:gridCol w="34564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816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Анализ временных рядов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Постановка задачи, простейшие методы.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ARIMA-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модель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Извлечение признаков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Кластеризация временных рядов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F1CFE2F-28F6-854C-B875-84E1551E53B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8174" y="246137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AAA4539-F01D-3B46-8649-E7BCB5ED75D3}"/>
              </a:ext>
            </a:extLst>
          </p:cNvPr>
          <p:cNvSpPr txBox="1"/>
          <p:nvPr/>
        </p:nvSpPr>
        <p:spPr>
          <a:xfrm rot="20748746">
            <a:off x="7577328" y="240527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graphicFrame>
        <p:nvGraphicFramePr>
          <p:cNvPr id="39" name="Table 23">
            <a:extLst>
              <a:ext uri="{FF2B5EF4-FFF2-40B4-BE49-F238E27FC236}">
                <a16:creationId xmlns:a16="http://schemas.microsoft.com/office/drawing/2014/main" id="{3C31679A-FB0A-3C47-A6F2-01B73019F411}"/>
              </a:ext>
            </a:extLst>
          </p:cNvPr>
          <p:cNvGraphicFramePr>
            <a:graphicFrameLocks noGrp="1"/>
          </p:cNvGraphicFramePr>
          <p:nvPr/>
        </p:nvGraphicFramePr>
        <p:xfrm>
          <a:off x="5355767" y="573874"/>
          <a:ext cx="2419494" cy="304800"/>
        </p:xfrm>
        <a:graphic>
          <a:graphicData uri="http://schemas.openxmlformats.org/drawingml/2006/table">
            <a:tbl>
              <a:tblPr firstRow="1" bandRow="1"/>
              <a:tblGrid>
                <a:gridCol w="34564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381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Рекомендательные системы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78033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Введение в рекомендательные системы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24522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Коллаборативная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фильтрация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71010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Контентная фильтрация, гибридные подходы. </a:t>
            </a:r>
            <a:b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</a:b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Ассоциативные правила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17498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Методы матричной факторизации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2" y="363986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Практическое занятие по рекомендательным системам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FCFA0A0F-0529-E544-9923-E3AAE4181126}"/>
              </a:ext>
            </a:extLst>
          </p:cNvPr>
          <p:cNvSpPr/>
          <p:nvPr/>
        </p:nvSpPr>
        <p:spPr>
          <a:xfrm>
            <a:off x="2226713" y="410474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ML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Apache Spark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69438" y="1621064"/>
            <a:ext cx="29462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636998" y="1853504"/>
            <a:ext cx="75950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404557" y="2085945"/>
            <a:ext cx="122438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172117" y="2318385"/>
            <a:ext cx="168926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stCxn id="271" idx="2"/>
            <a:endCxn id="17" idx="1"/>
          </p:cNvCxnSpPr>
          <p:nvPr/>
        </p:nvCxnSpPr>
        <p:spPr>
          <a:xfrm rot="16200000" flipH="1">
            <a:off x="939676" y="2550827"/>
            <a:ext cx="2154144" cy="419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9CB2CD1-40F9-FB4A-9875-639CC68A7199}"/>
              </a:ext>
            </a:extLst>
          </p:cNvPr>
          <p:cNvCxnSpPr>
            <a:stCxn id="271" idx="2"/>
            <a:endCxn id="18" idx="1"/>
          </p:cNvCxnSpPr>
          <p:nvPr/>
        </p:nvCxnSpPr>
        <p:spPr>
          <a:xfrm rot="16200000" flipH="1">
            <a:off x="707236" y="2783266"/>
            <a:ext cx="2619025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oogle Shape;530;p82">
            <a:extLst>
              <a:ext uri="{FF2B5EF4-FFF2-40B4-BE49-F238E27FC236}">
                <a16:creationId xmlns:a16="http://schemas.microsoft.com/office/drawing/2014/main" id="{D059CBA0-57A7-9244-B33B-1844B71555C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09579" y="274060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98F3392-9D7A-FB49-835B-462B8F38FD32}"/>
              </a:ext>
            </a:extLst>
          </p:cNvPr>
          <p:cNvSpPr txBox="1"/>
          <p:nvPr/>
        </p:nvSpPr>
        <p:spPr>
          <a:xfrm rot="20748746">
            <a:off x="7568733" y="268450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graphicFrame>
        <p:nvGraphicFramePr>
          <p:cNvPr id="46" name="Table 23">
            <a:extLst>
              <a:ext uri="{FF2B5EF4-FFF2-40B4-BE49-F238E27FC236}">
                <a16:creationId xmlns:a16="http://schemas.microsoft.com/office/drawing/2014/main" id="{47AF300B-F13F-C547-8315-DAEA8D78C145}"/>
              </a:ext>
            </a:extLst>
          </p:cNvPr>
          <p:cNvGraphicFramePr>
            <a:graphicFrameLocks noGrp="1"/>
          </p:cNvGraphicFramePr>
          <p:nvPr/>
        </p:nvGraphicFramePr>
        <p:xfrm>
          <a:off x="5355767" y="573874"/>
          <a:ext cx="2419494" cy="304800"/>
        </p:xfrm>
        <a:graphic>
          <a:graphicData uri="http://schemas.openxmlformats.org/drawingml/2006/table">
            <a:tbl>
              <a:tblPr firstRow="1" bandRow="1"/>
              <a:tblGrid>
                <a:gridCol w="34564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131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Выбор и обсуждение темы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Предзащита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461414"/>
            <a:ext cx="3035751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Защита проектных работ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028901" y="2461601"/>
            <a:ext cx="1975695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D3A5F98-F024-0E46-989B-34E1B049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464" y="2943932"/>
            <a:ext cx="2989203" cy="1992802"/>
          </a:xfrm>
          <a:prstGeom prst="rect">
            <a:avLst/>
          </a:prstGeom>
          <a:effectLst>
            <a:softEdge rad="0"/>
          </a:effectLst>
        </p:spPr>
      </p:pic>
      <p:sp>
        <p:nvSpPr>
          <p:cNvPr id="25" name="Google Shape;271;p44">
            <a:extLst>
              <a:ext uri="{FF2B5EF4-FFF2-40B4-BE49-F238E27FC236}">
                <a16:creationId xmlns:a16="http://schemas.microsoft.com/office/drawing/2014/main" id="{116D62D7-867B-F541-8C02-1D8DC2EB3E4F}"/>
              </a:ext>
            </a:extLst>
          </p:cNvPr>
          <p:cNvSpPr/>
          <p:nvPr/>
        </p:nvSpPr>
        <p:spPr>
          <a:xfrm>
            <a:off x="2226713" y="2931393"/>
            <a:ext cx="3035751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Предзащита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A294CF90-DC78-094B-8AE5-A31327A356E2}"/>
              </a:ext>
            </a:extLst>
          </p:cNvPr>
          <p:cNvCxnSpPr>
            <a:cxnSpLocks/>
            <a:stCxn id="271" idx="2"/>
            <a:endCxn id="25" idx="1"/>
          </p:cNvCxnSpPr>
          <p:nvPr/>
        </p:nvCxnSpPr>
        <p:spPr>
          <a:xfrm rot="16200000" flipH="1">
            <a:off x="1293911" y="2196591"/>
            <a:ext cx="1445674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23">
            <a:extLst>
              <a:ext uri="{FF2B5EF4-FFF2-40B4-BE49-F238E27FC236}">
                <a16:creationId xmlns:a16="http://schemas.microsoft.com/office/drawing/2014/main" id="{24303127-D7C4-E749-9E8B-5548EA3E8F29}"/>
              </a:ext>
            </a:extLst>
          </p:cNvPr>
          <p:cNvGraphicFramePr>
            <a:graphicFrameLocks noGrp="1"/>
          </p:cNvGraphicFramePr>
          <p:nvPr/>
        </p:nvGraphicFramePr>
        <p:xfrm>
          <a:off x="5355767" y="573874"/>
          <a:ext cx="2419494" cy="304800"/>
        </p:xfrm>
        <a:graphic>
          <a:graphicData uri="http://schemas.openxmlformats.org/drawingml/2006/table">
            <a:tbl>
              <a:tblPr firstRow="1" bandRow="1"/>
              <a:tblGrid>
                <a:gridCol w="34564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222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будем учиться?</a:t>
            </a:r>
            <a:endParaRPr/>
          </a:p>
        </p:txBody>
      </p:sp>
      <p:sp>
        <p:nvSpPr>
          <p:cNvPr id="294" name="Google Shape;294;p46"/>
          <p:cNvSpPr txBox="1"/>
          <p:nvPr/>
        </p:nvSpPr>
        <p:spPr>
          <a:xfrm>
            <a:off x="473250" y="1823599"/>
            <a:ext cx="25263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Вебинары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ва дня в неделю, 20:00.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(запись и материалы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выкладывают, как правило,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на следующий день после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вебинара)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3456338" y="2528549"/>
            <a:ext cx="21381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Домашние задания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latin typeface="Roboto"/>
                <a:ea typeface="Roboto"/>
                <a:cs typeface="Roboto"/>
                <a:sym typeface="Roboto"/>
              </a:rPr>
              <a:t>1 дз в неделю.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Дедлайна нет, кроме окончания курса :)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Типовой срок проверки: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2-3 дня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46"/>
          <p:cNvSpPr txBox="1"/>
          <p:nvPr/>
        </p:nvSpPr>
        <p:spPr>
          <a:xfrm>
            <a:off x="6330300" y="3427376"/>
            <a:ext cx="2430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Чат в телеграм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 dirty="0">
                <a:latin typeface="Roboto"/>
                <a:ea typeface="Roboto"/>
                <a:cs typeface="Roboto"/>
                <a:sym typeface="Roboto"/>
              </a:rPr>
              <a:t>Задавайте вопросы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, обменивайтесь инсайтами.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Наш чат – это </a:t>
            </a:r>
            <a:br>
              <a:rPr lang="ru" sz="1300" dirty="0">
                <a:latin typeface="Roboto"/>
                <a:ea typeface="Roboto"/>
                <a:cs typeface="Roboto"/>
                <a:sym typeface="Roboto"/>
              </a:rPr>
            </a:br>
            <a:endParaRPr sz="13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462" y="1823599"/>
            <a:ext cx="615971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25" y="1118649"/>
            <a:ext cx="615971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20;p84">
            <a:extLst>
              <a:ext uri="{FF2B5EF4-FFF2-40B4-BE49-F238E27FC236}">
                <a16:creationId xmlns:a16="http://schemas.microsoft.com/office/drawing/2014/main" id="{5562D981-7D92-094F-B4B3-4553D9575A7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7625" y="2717656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37FC6-7D11-294F-92A7-A14EC27D0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01" y="284257"/>
            <a:ext cx="3309499" cy="19857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Организационные вопросы</a:t>
            </a:r>
            <a:endParaRPr/>
          </a:p>
        </p:txBody>
      </p:sp>
      <p:sp>
        <p:nvSpPr>
          <p:cNvPr id="337" name="Google Shape;337;p50"/>
          <p:cNvSpPr txBox="1"/>
          <p:nvPr/>
        </p:nvSpPr>
        <p:spPr>
          <a:xfrm>
            <a:off x="1993125" y="1263175"/>
            <a:ext cx="6825300" cy="1074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Комьюнити менеджер: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На связи в рабочее время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Ответит на все организационные вопросы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Поможет с подключениями</a:t>
            </a:r>
          </a:p>
        </p:txBody>
      </p:sp>
      <p:sp>
        <p:nvSpPr>
          <p:cNvPr id="338" name="Google Shape;338;p50"/>
          <p:cNvSpPr txBox="1"/>
          <p:nvPr/>
        </p:nvSpPr>
        <p:spPr>
          <a:xfrm>
            <a:off x="1993125" y="2512846"/>
            <a:ext cx="682530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Проводит вебинары 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Отвечает на вопросы</a:t>
            </a:r>
            <a:endParaRPr lang="en-US"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Clr>
                <a:schemeClr val="dk1"/>
              </a:buClr>
              <a:buSzPts val="1300"/>
              <a:buFont typeface="Roboto"/>
              <a:buChar char="-"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Проверяет ДЗ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50"/>
          <p:cNvSpPr txBox="1"/>
          <p:nvPr/>
        </p:nvSpPr>
        <p:spPr>
          <a:xfrm>
            <a:off x="1993125" y="3762975"/>
            <a:ext cx="682530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Руководитель курса: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Выбор курсового проекта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Консультирование по сложным вопросам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Консульирование по курсовому проекту</a:t>
            </a:r>
          </a:p>
        </p:txBody>
      </p:sp>
      <p:pic>
        <p:nvPicPr>
          <p:cNvPr id="9" name="Google Shape;530;p82">
            <a:extLst>
              <a:ext uri="{FF2B5EF4-FFF2-40B4-BE49-F238E27FC236}">
                <a16:creationId xmlns:a16="http://schemas.microsoft.com/office/drawing/2014/main" id="{6399020F-EA36-354A-BDAF-1F3E86191C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725" y="14678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53;p83">
            <a:extLst>
              <a:ext uri="{FF2B5EF4-FFF2-40B4-BE49-F238E27FC236}">
                <a16:creationId xmlns:a16="http://schemas.microsoft.com/office/drawing/2014/main" id="{E02214EB-08B0-264A-85A5-18B9DEBACB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725" y="392256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47;p83">
            <a:extLst>
              <a:ext uri="{FF2B5EF4-FFF2-40B4-BE49-F238E27FC236}">
                <a16:creationId xmlns:a16="http://schemas.microsoft.com/office/drawing/2014/main" id="{579BB668-A6A3-0649-B4B7-6E200F44F9A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0725" y="2611580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Технические моменты</a:t>
            </a:r>
            <a:endParaRPr dirty="0"/>
          </a:p>
        </p:txBody>
      </p:sp>
      <p:pic>
        <p:nvPicPr>
          <p:cNvPr id="335" name="Google Shape;335;p50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725" y="1423699"/>
            <a:ext cx="622800" cy="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0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725" y="2547150"/>
            <a:ext cx="622800" cy="6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0"/>
          <p:cNvSpPr txBox="1"/>
          <p:nvPr/>
        </p:nvSpPr>
        <p:spPr>
          <a:xfrm>
            <a:off x="1993125" y="1263175"/>
            <a:ext cx="6825300" cy="1074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Стек технологий: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Python 3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, virtual environment (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conda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poertry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Пакетные менеджеры 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pip / conda 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Git / 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Github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50"/>
          <p:cNvSpPr txBox="1"/>
          <p:nvPr/>
        </p:nvSpPr>
        <p:spPr>
          <a:xfrm>
            <a:off x="1993125" y="2512846"/>
            <a:ext cx="682530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инструменты будем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использовать: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Jupyter notebook 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VSCode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PyCharm</a:t>
            </a:r>
          </a:p>
        </p:txBody>
      </p:sp>
      <p:sp>
        <p:nvSpPr>
          <p:cNvPr id="339" name="Google Shape;339;p50"/>
          <p:cNvSpPr txBox="1"/>
          <p:nvPr/>
        </p:nvSpPr>
        <p:spPr>
          <a:xfrm>
            <a:off x="1993125" y="3762975"/>
            <a:ext cx="682530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 на курсе: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разработка алгоритмов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рименение алгоритмов для решения практических задач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применение популярных фреймворков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50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0725" y="3762975"/>
            <a:ext cx="622800" cy="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787125" y="2171388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Современные подходы</a:t>
            </a:r>
            <a:endParaRPr lang="en-US" sz="13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787125" y="313725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3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TSMixter</a:t>
            </a:r>
            <a:endParaRPr lang="en-US" sz="13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786525" y="410311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36"/>
          <p:cNvCxnSpPr>
            <a:stCxn id="187" idx="1"/>
            <a:endCxn id="188" idx="1"/>
          </p:cNvCxnSpPr>
          <p:nvPr/>
        </p:nvCxnSpPr>
        <p:spPr>
          <a:xfrm rot="10800000" flipH="1" flipV="1">
            <a:off x="786525" y="1393624"/>
            <a:ext cx="600" cy="965863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6"/>
          <p:cNvCxnSpPr>
            <a:stCxn id="188" idx="1"/>
            <a:endCxn id="189" idx="1"/>
          </p:cNvCxnSpPr>
          <p:nvPr/>
        </p:nvCxnSpPr>
        <p:spPr>
          <a:xfrm rot="10800000" flipV="1">
            <a:off x="787125" y="2359487"/>
            <a:ext cx="12700" cy="965863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6"/>
          <p:cNvCxnSpPr>
            <a:cxnSpLocks/>
            <a:stCxn id="189" idx="1"/>
            <a:endCxn id="192" idx="1"/>
          </p:cNvCxnSpPr>
          <p:nvPr/>
        </p:nvCxnSpPr>
        <p:spPr>
          <a:xfrm rot="10800000" flipV="1">
            <a:off x="786525" y="3325351"/>
            <a:ext cx="600" cy="965862"/>
          </a:xfrm>
          <a:prstGeom prst="curvedConnector3">
            <a:avLst>
              <a:gd name="adj1" fmla="val 382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026" name="Picture 2" descr="TSMixer: The Latest Forecasting Model by Google">
            <a:extLst>
              <a:ext uri="{FF2B5EF4-FFF2-40B4-BE49-F238E27FC236}">
                <a16:creationId xmlns:a16="http://schemas.microsoft.com/office/drawing/2014/main" id="{40390967-B1D8-614C-A9EE-3592FC7A7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400" y="980926"/>
            <a:ext cx="4468959" cy="380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6"/>
          <p:cNvSpPr txBox="1">
            <a:spLocks noGrp="1"/>
          </p:cNvSpPr>
          <p:nvPr>
            <p:ph type="body" idx="4294967295"/>
          </p:nvPr>
        </p:nvSpPr>
        <p:spPr>
          <a:xfrm>
            <a:off x="560550" y="16659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Как вас зовут? Откуда вы? 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297" name="Google Shape;297;p6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298" name="Google Shape;29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 компании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69"/>
          <p:cNvSpPr txBox="1"/>
          <p:nvPr/>
        </p:nvSpPr>
        <p:spPr>
          <a:xfrm>
            <a:off x="1170350" y="1933625"/>
            <a:ext cx="4718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ОТУС специализируется на обучении в IT.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Наша фишка — продвинутые программы для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с опытом и быстрый запуск курсов по новым набирающим популярность технологиям.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9"/>
          <p:cNvSpPr txBox="1"/>
          <p:nvPr/>
        </p:nvSpPr>
        <p:spPr>
          <a:xfrm>
            <a:off x="1170350" y="15622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Сфера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69"/>
          <p:cNvSpPr txBox="1"/>
          <p:nvPr/>
        </p:nvSpPr>
        <p:spPr>
          <a:xfrm>
            <a:off x="1170350" y="3423925"/>
            <a:ext cx="5862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Наши партнеры современные технологичные компании.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А обучение и открытые материалы привлекают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разных грейдов: junior, middle, senior, lead.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69"/>
          <p:cNvSpPr txBox="1"/>
          <p:nvPr/>
        </p:nvSpPr>
        <p:spPr>
          <a:xfrm>
            <a:off x="1170350" y="30525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Клиенты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94" y="167792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94" y="314437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9"/>
          <p:cNvPicPr preferRelativeResize="0"/>
          <p:nvPr/>
        </p:nvPicPr>
        <p:blipFill rotWithShape="1">
          <a:blip r:embed="rId5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1490</Words>
  <Application>Microsoft Macintosh PowerPoint</Application>
  <PresentationFormat>On-screen Show (16:9)</PresentationFormat>
  <Paragraphs>310</Paragraphs>
  <Slides>48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Bradley Hand</vt:lpstr>
      <vt:lpstr>Arial</vt:lpstr>
      <vt:lpstr>Roboto</vt:lpstr>
      <vt:lpstr>Courier New</vt:lpstr>
      <vt:lpstr>Google Sans</vt:lpstr>
      <vt:lpstr>AkayaTelivigala</vt:lpstr>
      <vt:lpstr>Светлая тема</vt:lpstr>
      <vt:lpstr>ML Professional TSMixter современная архитектура разложения временных рядов от Google</vt:lpstr>
      <vt:lpstr>Проверить, идет ли запись</vt:lpstr>
      <vt:lpstr>ML Professional TSMixter современная архитектура разложения временных рядов от Google</vt:lpstr>
      <vt:lpstr>Правила вебинара</vt:lpstr>
      <vt:lpstr>Маршрут вебинара</vt:lpstr>
      <vt:lpstr>Знакомство</vt:lpstr>
      <vt:lpstr>Расскажите о себе</vt:lpstr>
      <vt:lpstr>Об ОТУС</vt:lpstr>
      <vt:lpstr>PowerPoint Presentation</vt:lpstr>
      <vt:lpstr>Образование в ОТУС</vt:lpstr>
      <vt:lpstr>Напишите, пожалуйста, в чат подходящую цифру</vt:lpstr>
      <vt:lpstr>Современные архитектуры</vt:lpstr>
      <vt:lpstr>N-BEATS (2020)</vt:lpstr>
      <vt:lpstr>TS2Vec encoder (2021)</vt:lpstr>
      <vt:lpstr>N-HiTS (2022)</vt:lpstr>
      <vt:lpstr>ETNA (2022, Tinkoff bank)</vt:lpstr>
      <vt:lpstr>PatchTST (2023)</vt:lpstr>
      <vt:lpstr>TiDe (2023)</vt:lpstr>
      <vt:lpstr>TimesNet (2023)</vt:lpstr>
      <vt:lpstr>TsMixter (2023)</vt:lpstr>
      <vt:lpstr>TSMixter</vt:lpstr>
      <vt:lpstr>TsMixter – main architecture</vt:lpstr>
      <vt:lpstr>TsMixter – main architecture</vt:lpstr>
      <vt:lpstr>Mixter layer</vt:lpstr>
      <vt:lpstr>Mixter layer</vt:lpstr>
      <vt:lpstr>Temporal projection</vt:lpstr>
      <vt:lpstr>Практика</vt:lpstr>
      <vt:lpstr>Знакомство с командой</vt:lpstr>
      <vt:lpstr>Команда курса</vt:lpstr>
      <vt:lpstr>Команда курса</vt:lpstr>
      <vt:lpstr>Команда курса</vt:lpstr>
      <vt:lpstr>Команда курса</vt:lpstr>
      <vt:lpstr>Расскажите о себе</vt:lpstr>
      <vt:lpstr>Как подготовиться к обучению</vt:lpstr>
      <vt:lpstr>О курсе ML Pro</vt:lpstr>
      <vt:lpstr>Карта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Как будем учиться?</vt:lpstr>
      <vt:lpstr>Организационные вопросы</vt:lpstr>
      <vt:lpstr>Технические моменты</vt:lpstr>
      <vt:lpstr>Заполните, пожалуйста, опрос о занятии по ссылке в чате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Production Code проекта на примере задачи классификации/регрессии, Virtual environments, dependency management, pypi/gemfur</dc:title>
  <cp:lastModifiedBy>Стурейко Игорь Олегович</cp:lastModifiedBy>
  <cp:revision>32</cp:revision>
  <dcterms:modified xsi:type="dcterms:W3CDTF">2024-10-20T15:50:49Z</dcterms:modified>
</cp:coreProperties>
</file>